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7" r:id="rId11"/>
    <p:sldId id="268" r:id="rId12"/>
    <p:sldId id="269" r:id="rId13"/>
    <p:sldId id="270" r:id="rId14"/>
    <p:sldId id="271" r:id="rId15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5380"/>
    <a:srgbClr val="002060"/>
    <a:srgbClr val="01AF4F"/>
    <a:srgbClr val="005AAF"/>
    <a:srgbClr val="0D97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754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478091" y="375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88235" y="196722"/>
            <a:ext cx="9227185" cy="1123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FFFF0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78865" y="1300353"/>
            <a:ext cx="11215370" cy="4415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5/13/2026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estportal.gov.ua/programe/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375"/>
          </a:xfrm>
          <a:prstGeom prst="rect">
            <a:avLst/>
          </a:prstGeom>
        </p:spPr>
      </p:pic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828800" y="5491480"/>
            <a:ext cx="853948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dirty="0">
                <a:solidFill>
                  <a:srgbClr val="00AF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ВСТУП</a:t>
            </a:r>
            <a:r>
              <a:rPr sz="8800" spc="-185" dirty="0">
                <a:solidFill>
                  <a:srgbClr val="00AF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8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</a:t>
            </a:r>
            <a:r>
              <a:rPr sz="8800" spc="-204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8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uk-UA" sz="8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2803525" y="93027"/>
            <a:ext cx="8433435" cy="1152525"/>
            <a:chOff x="2803525" y="93027"/>
            <a:chExt cx="8433435" cy="1152525"/>
          </a:xfrm>
        </p:grpSpPr>
        <p:sp>
          <p:nvSpPr>
            <p:cNvPr id="6" name="object 6"/>
            <p:cNvSpPr/>
            <p:nvPr/>
          </p:nvSpPr>
          <p:spPr>
            <a:xfrm>
              <a:off x="2803525" y="134365"/>
              <a:ext cx="8433435" cy="1111250"/>
            </a:xfrm>
            <a:custGeom>
              <a:avLst/>
              <a:gdLst/>
              <a:ahLst/>
              <a:cxnLst/>
              <a:rect l="l" t="t" r="r" b="b"/>
              <a:pathLst>
                <a:path w="8433435" h="1111250">
                  <a:moveTo>
                    <a:pt x="8433054" y="111137"/>
                  </a:moveTo>
                  <a:lnTo>
                    <a:pt x="8432622" y="101485"/>
                  </a:lnTo>
                  <a:lnTo>
                    <a:pt x="8432546" y="99695"/>
                  </a:lnTo>
                  <a:lnTo>
                    <a:pt x="8430768" y="88646"/>
                  </a:lnTo>
                  <a:lnTo>
                    <a:pt x="8428101" y="77978"/>
                  </a:lnTo>
                  <a:lnTo>
                    <a:pt x="8424418" y="67818"/>
                  </a:lnTo>
                  <a:lnTo>
                    <a:pt x="8419833" y="58420"/>
                  </a:lnTo>
                  <a:lnTo>
                    <a:pt x="8419719" y="58166"/>
                  </a:lnTo>
                  <a:lnTo>
                    <a:pt x="8414131" y="49022"/>
                  </a:lnTo>
                  <a:lnTo>
                    <a:pt x="8407781" y="40386"/>
                  </a:lnTo>
                  <a:lnTo>
                    <a:pt x="8402955" y="35052"/>
                  </a:lnTo>
                  <a:lnTo>
                    <a:pt x="8400669" y="32512"/>
                  </a:lnTo>
                  <a:lnTo>
                    <a:pt x="8365363" y="8763"/>
                  </a:lnTo>
                  <a:lnTo>
                    <a:pt x="8322183" y="0"/>
                  </a:lnTo>
                  <a:lnTo>
                    <a:pt x="110871" y="0"/>
                  </a:lnTo>
                  <a:lnTo>
                    <a:pt x="67818" y="8763"/>
                  </a:lnTo>
                  <a:lnTo>
                    <a:pt x="32512" y="32512"/>
                  </a:lnTo>
                  <a:lnTo>
                    <a:pt x="8763" y="67818"/>
                  </a:lnTo>
                  <a:lnTo>
                    <a:pt x="0" y="111137"/>
                  </a:lnTo>
                  <a:lnTo>
                    <a:pt x="0" y="999998"/>
                  </a:lnTo>
                  <a:lnTo>
                    <a:pt x="8763" y="1043305"/>
                  </a:lnTo>
                  <a:lnTo>
                    <a:pt x="32512" y="1078611"/>
                  </a:lnTo>
                  <a:lnTo>
                    <a:pt x="67818" y="1102360"/>
                  </a:lnTo>
                  <a:lnTo>
                    <a:pt x="110871" y="1111123"/>
                  </a:lnTo>
                  <a:lnTo>
                    <a:pt x="8322183" y="1111123"/>
                  </a:lnTo>
                  <a:lnTo>
                    <a:pt x="8365363" y="1102360"/>
                  </a:lnTo>
                  <a:lnTo>
                    <a:pt x="8400669" y="1078611"/>
                  </a:lnTo>
                  <a:lnTo>
                    <a:pt x="8402841" y="1076198"/>
                  </a:lnTo>
                  <a:lnTo>
                    <a:pt x="8407654" y="1070864"/>
                  </a:lnTo>
                  <a:lnTo>
                    <a:pt x="8408619" y="1069594"/>
                  </a:lnTo>
                  <a:lnTo>
                    <a:pt x="8414029" y="1062228"/>
                  </a:lnTo>
                  <a:lnTo>
                    <a:pt x="8414131" y="1062101"/>
                  </a:lnTo>
                  <a:lnTo>
                    <a:pt x="8430768" y="1022477"/>
                  </a:lnTo>
                  <a:lnTo>
                    <a:pt x="8433054" y="999998"/>
                  </a:lnTo>
                  <a:lnTo>
                    <a:pt x="8433054" y="11113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05048" y="93027"/>
              <a:ext cx="8324850" cy="1043241"/>
            </a:xfrm>
            <a:prstGeom prst="rect">
              <a:avLst/>
            </a:prstGeom>
          </p:spPr>
        </p:pic>
      </p:grp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2805048" y="93027"/>
            <a:ext cx="8324850" cy="1043305"/>
          </a:xfrm>
          <a:prstGeom prst="rect">
            <a:avLst/>
          </a:prstGeom>
        </p:spPr>
        <p:txBody>
          <a:bodyPr vert="horz" wrap="square" lIns="0" tIns="191135" rIns="0" bIns="0" rtlCol="0">
            <a:spAutoFit/>
          </a:bodyPr>
          <a:lstStyle/>
          <a:p>
            <a:pPr marL="4445" algn="ctr">
              <a:lnSpc>
                <a:spcPct val="100000"/>
              </a:lnSpc>
              <a:spcBef>
                <a:spcPts val="1505"/>
              </a:spcBef>
            </a:pPr>
            <a:r>
              <a:rPr sz="3600" spc="-10" dirty="0">
                <a:solidFill>
                  <a:srgbClr val="006FC0"/>
                </a:solidFill>
              </a:rPr>
              <a:t>СПІВБЕСІДА</a:t>
            </a:r>
            <a:endParaRPr sz="3600" dirty="0"/>
          </a:p>
        </p:txBody>
      </p:sp>
      <p:grpSp>
        <p:nvGrpSpPr>
          <p:cNvPr id="9" name="object 9"/>
          <p:cNvGrpSpPr/>
          <p:nvPr/>
        </p:nvGrpSpPr>
        <p:grpSpPr>
          <a:xfrm>
            <a:off x="717804" y="0"/>
            <a:ext cx="1753235" cy="1590675"/>
            <a:chOff x="717804" y="0"/>
            <a:chExt cx="1753235" cy="159067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7804" y="0"/>
              <a:ext cx="1753235" cy="159016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2037" y="181876"/>
              <a:ext cx="1079944" cy="107999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17587" y="137413"/>
              <a:ext cx="1169035" cy="1169035"/>
            </a:xfrm>
            <a:custGeom>
              <a:avLst/>
              <a:gdLst/>
              <a:ahLst/>
              <a:cxnLst/>
              <a:rect l="l" t="t" r="r" b="b"/>
              <a:pathLst>
                <a:path w="1169035" h="1169035">
                  <a:moveTo>
                    <a:pt x="222224" y="0"/>
                  </a:moveTo>
                  <a:lnTo>
                    <a:pt x="1168844" y="0"/>
                  </a:lnTo>
                  <a:lnTo>
                    <a:pt x="1168844" y="946657"/>
                  </a:lnTo>
                  <a:lnTo>
                    <a:pt x="1164526" y="989583"/>
                  </a:lnTo>
                  <a:lnTo>
                    <a:pt x="1151445" y="1031874"/>
                  </a:lnTo>
                  <a:lnTo>
                    <a:pt x="1130744" y="1069974"/>
                  </a:lnTo>
                  <a:lnTo>
                    <a:pt x="1103312" y="1103248"/>
                  </a:lnTo>
                  <a:lnTo>
                    <a:pt x="1070038" y="1130680"/>
                  </a:lnTo>
                  <a:lnTo>
                    <a:pt x="1031811" y="1151381"/>
                  </a:lnTo>
                  <a:lnTo>
                    <a:pt x="989647" y="1164589"/>
                  </a:lnTo>
                  <a:lnTo>
                    <a:pt x="946721" y="1168907"/>
                  </a:lnTo>
                  <a:lnTo>
                    <a:pt x="0" y="1168907"/>
                  </a:lnTo>
                  <a:lnTo>
                    <a:pt x="0" y="222122"/>
                  </a:lnTo>
                  <a:lnTo>
                    <a:pt x="4330" y="179196"/>
                  </a:lnTo>
                  <a:lnTo>
                    <a:pt x="17437" y="137032"/>
                  </a:lnTo>
                  <a:lnTo>
                    <a:pt x="38176" y="98805"/>
                  </a:lnTo>
                  <a:lnTo>
                    <a:pt x="65595" y="65531"/>
                  </a:lnTo>
                  <a:lnTo>
                    <a:pt x="98831" y="38100"/>
                  </a:lnTo>
                  <a:lnTo>
                    <a:pt x="137033" y="17399"/>
                  </a:lnTo>
                  <a:lnTo>
                    <a:pt x="179273" y="4317"/>
                  </a:lnTo>
                  <a:lnTo>
                    <a:pt x="222224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5800" y="1295400"/>
            <a:ext cx="11277600" cy="509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kumimoji="0" lang="ru-RU" sz="25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Допуск до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за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наявності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оригіналу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документа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що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посвідчує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особу (для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яким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виповнилось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14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років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01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січня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2026 року -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свідоцтво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про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народження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вступників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ПЗСО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проводяться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за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програмами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зовнішнього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незалежного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оцінювання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ПЗСО (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  <a:hlinkClick r:id="rId5"/>
              </a:rPr>
              <a:t>https://testportal.gov.ua/programe/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з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української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та математики (для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вступу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БСО)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розміщені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веб-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Коледжу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(rpk.luguniv.edu.ua).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Формат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проведення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-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Тривалість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15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хвилин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Співбесіда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здійснюється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під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відеозапис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,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зберігається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один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рік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uk-UA" sz="25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Результати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співбесіди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оприлюднюються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сайті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500" b="1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коледжу</a:t>
            </a:r>
            <a:r>
              <a:rPr kumimoji="0" lang="ru-RU" sz="25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3044" y="0"/>
            <a:ext cx="1753235" cy="1527810"/>
            <a:chOff x="733044" y="0"/>
            <a:chExt cx="1753235" cy="15278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3044" y="0"/>
              <a:ext cx="1753235" cy="15276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7887" y="118249"/>
              <a:ext cx="1079969" cy="107999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033437" y="73786"/>
              <a:ext cx="1169035" cy="1169035"/>
            </a:xfrm>
            <a:custGeom>
              <a:avLst/>
              <a:gdLst/>
              <a:ahLst/>
              <a:cxnLst/>
              <a:rect l="l" t="t" r="r" b="b"/>
              <a:pathLst>
                <a:path w="1169035" h="1169035">
                  <a:moveTo>
                    <a:pt x="222224" y="0"/>
                  </a:moveTo>
                  <a:lnTo>
                    <a:pt x="1168869" y="0"/>
                  </a:lnTo>
                  <a:lnTo>
                    <a:pt x="1168869" y="946658"/>
                  </a:lnTo>
                  <a:lnTo>
                    <a:pt x="1164551" y="989584"/>
                  </a:lnTo>
                  <a:lnTo>
                    <a:pt x="1151470" y="1031875"/>
                  </a:lnTo>
                  <a:lnTo>
                    <a:pt x="1130769" y="1070102"/>
                  </a:lnTo>
                  <a:lnTo>
                    <a:pt x="1103337" y="1103249"/>
                  </a:lnTo>
                  <a:lnTo>
                    <a:pt x="1070063" y="1130681"/>
                  </a:lnTo>
                  <a:lnTo>
                    <a:pt x="1031836" y="1151509"/>
                  </a:lnTo>
                  <a:lnTo>
                    <a:pt x="989672" y="1164590"/>
                  </a:lnTo>
                  <a:lnTo>
                    <a:pt x="946619" y="1168908"/>
                  </a:lnTo>
                  <a:lnTo>
                    <a:pt x="0" y="1168908"/>
                  </a:lnTo>
                  <a:lnTo>
                    <a:pt x="0" y="222250"/>
                  </a:lnTo>
                  <a:lnTo>
                    <a:pt x="4330" y="179324"/>
                  </a:lnTo>
                  <a:lnTo>
                    <a:pt x="17437" y="137033"/>
                  </a:lnTo>
                  <a:lnTo>
                    <a:pt x="38176" y="98806"/>
                  </a:lnTo>
                  <a:lnTo>
                    <a:pt x="65595" y="65659"/>
                  </a:lnTo>
                  <a:lnTo>
                    <a:pt x="98831" y="38227"/>
                  </a:lnTo>
                  <a:lnTo>
                    <a:pt x="137032" y="17399"/>
                  </a:lnTo>
                  <a:lnTo>
                    <a:pt x="179273" y="4318"/>
                  </a:lnTo>
                  <a:lnTo>
                    <a:pt x="222224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671698" y="226174"/>
            <a:ext cx="9065387" cy="936002"/>
          </a:xfrm>
          <a:prstGeom prst="rect">
            <a:avLst/>
          </a:prstGeom>
        </p:spPr>
      </p:pic>
      <p:sp>
        <p:nvSpPr>
          <p:cNvPr id="121" name="object 121"/>
          <p:cNvSpPr txBox="1"/>
          <p:nvPr/>
        </p:nvSpPr>
        <p:spPr>
          <a:xfrm>
            <a:off x="838200" y="2057400"/>
            <a:ext cx="10898885" cy="4470455"/>
          </a:xfrm>
          <a:prstGeom prst="rect">
            <a:avLst/>
          </a:prstGeom>
          <a:solidFill>
            <a:srgbClr val="0070C0"/>
          </a:solidFill>
        </p:spPr>
        <p:txBody>
          <a:bodyPr vert="horz" wrap="square" lIns="0" tIns="12700" rIns="0" bIns="0" rtlCol="0">
            <a:spAutoFit/>
          </a:bodyPr>
          <a:lstStyle/>
          <a:p>
            <a:pPr marL="10160" marR="86995">
              <a:lnSpc>
                <a:spcPct val="100000"/>
              </a:lnSpc>
              <a:spcBef>
                <a:spcPts val="100"/>
              </a:spcBef>
              <a:buClr>
                <a:srgbClr val="F8E6EA"/>
              </a:buClr>
              <a:tabLst>
                <a:tab pos="314960" algn="l"/>
              </a:tabLst>
            </a:pPr>
            <a:r>
              <a:rPr lang="uk-UA"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</a:p>
          <a:p>
            <a:pPr marL="12700" marR="86995" indent="-2540">
              <a:lnSpc>
                <a:spcPct val="100000"/>
              </a:lnSpc>
              <a:spcBef>
                <a:spcPts val="100"/>
              </a:spcBef>
              <a:buClr>
                <a:srgbClr val="F8E6EA"/>
              </a:buClr>
              <a:buFont typeface="Trebuchet MS"/>
              <a:buAutoNum type="arabicPeriod"/>
              <a:tabLst>
                <a:tab pos="314960" algn="l"/>
              </a:tabLst>
            </a:pPr>
            <a:r>
              <a:rPr lang="uk-UA"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25" dirty="0" err="1">
                <a:solidFill>
                  <a:srgbClr val="FFFF00"/>
                </a:solidFill>
                <a:latin typeface="Trebuchet MS"/>
                <a:cs typeface="Trebuchet MS"/>
              </a:rPr>
              <a:t>Копі</a:t>
            </a:r>
            <a:r>
              <a:rPr lang="uk-UA" sz="2400" b="1" spc="-125" dirty="0">
                <a:solidFill>
                  <a:srgbClr val="FFFF00"/>
                </a:solidFill>
                <a:latin typeface="Trebuchet MS"/>
                <a:cs typeface="Trebuchet MS"/>
              </a:rPr>
              <a:t>ю</a:t>
            </a:r>
            <a:r>
              <a:rPr sz="2400" b="1" spc="-204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FFFF00"/>
                </a:solidFill>
                <a:latin typeface="Trebuchet MS"/>
                <a:cs typeface="Trebuchet MS"/>
              </a:rPr>
              <a:t>документа</a:t>
            </a:r>
            <a:r>
              <a:rPr sz="2400" b="1" spc="-21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20" dirty="0">
                <a:solidFill>
                  <a:srgbClr val="FFFF00"/>
                </a:solidFill>
                <a:latin typeface="Trebuchet MS"/>
                <a:cs typeface="Trebuchet MS"/>
              </a:rPr>
              <a:t>(одного</a:t>
            </a:r>
            <a:r>
              <a:rPr sz="2400" b="1" spc="-19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dirty="0">
                <a:solidFill>
                  <a:srgbClr val="FFFF00"/>
                </a:solidFill>
                <a:latin typeface="Trebuchet MS"/>
                <a:cs typeface="Trebuchet MS"/>
              </a:rPr>
              <a:t>з</a:t>
            </a:r>
            <a:r>
              <a:rPr sz="2400" b="1" spc="-21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FFFF00"/>
                </a:solidFill>
                <a:latin typeface="Trebuchet MS"/>
                <a:cs typeface="Trebuchet MS"/>
              </a:rPr>
              <a:t>документів),</a:t>
            </a:r>
            <a:r>
              <a:rPr sz="2400" b="1" spc="-190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FFFF00"/>
                </a:solidFill>
                <a:latin typeface="Trebuchet MS"/>
                <a:cs typeface="Trebuchet MS"/>
              </a:rPr>
              <a:t>що</a:t>
            </a:r>
            <a:r>
              <a:rPr sz="2400" b="1" spc="-22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10" dirty="0">
                <a:solidFill>
                  <a:srgbClr val="FFFF00"/>
                </a:solidFill>
                <a:latin typeface="Trebuchet MS"/>
                <a:cs typeface="Trebuchet MS"/>
              </a:rPr>
              <a:t>посвідчує</a:t>
            </a:r>
            <a:r>
              <a:rPr sz="2400" b="1" spc="-18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170" dirty="0">
                <a:solidFill>
                  <a:srgbClr val="FFFF00"/>
                </a:solidFill>
                <a:latin typeface="Trebuchet MS"/>
                <a:cs typeface="Trebuchet MS"/>
              </a:rPr>
              <a:t>особу,</a:t>
            </a:r>
            <a:r>
              <a:rPr sz="2400" b="1" spc="-195" dirty="0">
                <a:solidFill>
                  <a:srgbClr val="FFFF00"/>
                </a:solidFill>
                <a:latin typeface="Trebuchet MS"/>
                <a:cs typeface="Trebuchet MS"/>
              </a:rPr>
              <a:t> </a:t>
            </a:r>
            <a:r>
              <a:rPr sz="2400" b="1" spc="-20" dirty="0">
                <a:solidFill>
                  <a:srgbClr val="EEECE2"/>
                </a:solidFill>
                <a:latin typeface="Trebuchet MS"/>
                <a:cs typeface="Trebuchet MS"/>
              </a:rPr>
              <a:t>передбаченого </a:t>
            </a:r>
            <a:r>
              <a:rPr sz="2400" b="1" spc="-100" dirty="0">
                <a:solidFill>
                  <a:srgbClr val="EEECE2"/>
                </a:solidFill>
                <a:latin typeface="Trebuchet MS"/>
                <a:cs typeface="Trebuchet MS"/>
              </a:rPr>
              <a:t>Законом</a:t>
            </a:r>
            <a:r>
              <a:rPr sz="2400" b="1" spc="-19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25" dirty="0">
                <a:solidFill>
                  <a:srgbClr val="EEECE2"/>
                </a:solidFill>
                <a:latin typeface="Trebuchet MS"/>
                <a:cs typeface="Trebuchet MS"/>
              </a:rPr>
              <a:t>України</a:t>
            </a:r>
            <a:r>
              <a:rPr sz="2400" b="1" spc="-19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50" dirty="0">
                <a:solidFill>
                  <a:srgbClr val="EEECE2"/>
                </a:solidFill>
                <a:latin typeface="Trebuchet MS"/>
                <a:cs typeface="Trebuchet MS"/>
              </a:rPr>
              <a:t>«Про</a:t>
            </a:r>
            <a:r>
              <a:rPr sz="2400" b="1" spc="-21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60" dirty="0">
                <a:solidFill>
                  <a:srgbClr val="EEECE2"/>
                </a:solidFill>
                <a:latin typeface="Trebuchet MS"/>
                <a:cs typeface="Trebuchet MS"/>
              </a:rPr>
              <a:t>Єдиний</a:t>
            </a:r>
            <a:r>
              <a:rPr sz="2400" b="1" spc="-229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EEECE2"/>
                </a:solidFill>
                <a:latin typeface="Trebuchet MS"/>
                <a:cs typeface="Trebuchet MS"/>
              </a:rPr>
              <a:t>державний</a:t>
            </a:r>
            <a:r>
              <a:rPr sz="2400" b="1" spc="-18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40" dirty="0">
                <a:solidFill>
                  <a:srgbClr val="EEECE2"/>
                </a:solidFill>
                <a:latin typeface="Trebuchet MS"/>
                <a:cs typeface="Trebuchet MS"/>
              </a:rPr>
              <a:t>демографічний</a:t>
            </a:r>
            <a:r>
              <a:rPr sz="2400" b="1" spc="-21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 err="1">
                <a:solidFill>
                  <a:srgbClr val="EEECE2"/>
                </a:solidFill>
                <a:latin typeface="Trebuchet MS"/>
                <a:cs typeface="Trebuchet MS"/>
              </a:rPr>
              <a:t>реєстр</a:t>
            </a:r>
            <a:r>
              <a:rPr sz="2400" b="1" spc="-204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lang="uk-UA" sz="2400" b="1" spc="-204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20" dirty="0" err="1">
                <a:solidFill>
                  <a:srgbClr val="EEECE2"/>
                </a:solidFill>
                <a:latin typeface="Trebuchet MS"/>
                <a:cs typeface="Trebuchet MS"/>
              </a:rPr>
              <a:t>та</a:t>
            </a:r>
            <a:r>
              <a:rPr lang="uk-UA" sz="2400" b="1" spc="-12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95" dirty="0" err="1">
                <a:solidFill>
                  <a:srgbClr val="EEECE2"/>
                </a:solidFill>
                <a:latin typeface="Trebuchet MS"/>
                <a:cs typeface="Trebuchet MS"/>
              </a:rPr>
              <a:t>документи</a:t>
            </a:r>
            <a:r>
              <a:rPr sz="2400" b="1" spc="-95" dirty="0">
                <a:solidFill>
                  <a:srgbClr val="EEECE2"/>
                </a:solidFill>
                <a:latin typeface="Trebuchet MS"/>
                <a:cs typeface="Trebuchet MS"/>
              </a:rPr>
              <a:t>, </a:t>
            </a:r>
            <a:r>
              <a:rPr sz="2400" b="1" spc="-20" dirty="0">
                <a:solidFill>
                  <a:srgbClr val="EEECE2"/>
                </a:solidFill>
                <a:latin typeface="Trebuchet MS"/>
                <a:cs typeface="Trebuchet MS"/>
              </a:rPr>
              <a:t>що</a:t>
            </a:r>
            <a:r>
              <a:rPr sz="2400" b="1" spc="-20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14" dirty="0">
                <a:solidFill>
                  <a:srgbClr val="EEECE2"/>
                </a:solidFill>
                <a:latin typeface="Trebuchet MS"/>
                <a:cs typeface="Trebuchet MS"/>
              </a:rPr>
              <a:t>підтверджують</a:t>
            </a:r>
            <a:r>
              <a:rPr sz="2400" b="1" spc="-17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EEECE2"/>
                </a:solidFill>
                <a:latin typeface="Trebuchet MS"/>
                <a:cs typeface="Trebuchet MS"/>
              </a:rPr>
              <a:t>громадянство,</a:t>
            </a:r>
            <a:r>
              <a:rPr sz="2400" b="1" spc="-19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EEECE2"/>
                </a:solidFill>
                <a:latin typeface="Trebuchet MS"/>
                <a:cs typeface="Trebuchet MS"/>
              </a:rPr>
              <a:t>посвідчують</a:t>
            </a:r>
            <a:r>
              <a:rPr sz="2400" b="1" spc="-17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20" dirty="0">
                <a:solidFill>
                  <a:srgbClr val="EEECE2"/>
                </a:solidFill>
                <a:latin typeface="Trebuchet MS"/>
                <a:cs typeface="Trebuchet MS"/>
              </a:rPr>
              <a:t>особу</a:t>
            </a:r>
            <a:r>
              <a:rPr sz="2400" b="1" spc="-19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EEECE2"/>
                </a:solidFill>
                <a:latin typeface="Trebuchet MS"/>
                <a:cs typeface="Trebuchet MS"/>
              </a:rPr>
              <a:t>чи</a:t>
            </a:r>
            <a:r>
              <a:rPr sz="2400" b="1" spc="-21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60" dirty="0">
                <a:solidFill>
                  <a:srgbClr val="EEECE2"/>
                </a:solidFill>
                <a:latin typeface="Trebuchet MS"/>
                <a:cs typeface="Trebuchet MS"/>
              </a:rPr>
              <a:t>її</a:t>
            </a:r>
            <a:r>
              <a:rPr sz="2400" b="1" spc="-21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10" dirty="0">
                <a:solidFill>
                  <a:srgbClr val="EEECE2"/>
                </a:solidFill>
                <a:latin typeface="Trebuchet MS"/>
                <a:cs typeface="Trebuchet MS"/>
              </a:rPr>
              <a:t>спеціальний</a:t>
            </a:r>
            <a:r>
              <a:rPr sz="2400" b="1" spc="-17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" dirty="0">
                <a:solidFill>
                  <a:srgbClr val="EEECE2"/>
                </a:solidFill>
                <a:latin typeface="Trebuchet MS"/>
                <a:cs typeface="Trebuchet MS"/>
              </a:rPr>
              <a:t>статус» </a:t>
            </a:r>
            <a:r>
              <a:rPr sz="2400" b="1" spc="-80" dirty="0">
                <a:solidFill>
                  <a:srgbClr val="EEECE2"/>
                </a:solidFill>
                <a:latin typeface="Trebuchet MS"/>
                <a:cs typeface="Trebuchet MS"/>
              </a:rPr>
              <a:t>(якщо</a:t>
            </a:r>
            <a:r>
              <a:rPr sz="2400" b="1" spc="-21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35" dirty="0">
                <a:solidFill>
                  <a:srgbClr val="EEECE2"/>
                </a:solidFill>
                <a:latin typeface="Trebuchet MS"/>
                <a:cs typeface="Trebuchet MS"/>
              </a:rPr>
              <a:t>не</a:t>
            </a:r>
            <a:r>
              <a:rPr sz="2400" b="1" spc="-20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EEECE2"/>
                </a:solidFill>
                <a:latin typeface="Trebuchet MS"/>
                <a:cs typeface="Trebuchet MS"/>
              </a:rPr>
              <a:t>подавалася</a:t>
            </a:r>
            <a:r>
              <a:rPr sz="2400" b="1" spc="-18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14" dirty="0">
                <a:solidFill>
                  <a:srgbClr val="EEECE2"/>
                </a:solidFill>
                <a:latin typeface="Trebuchet MS"/>
                <a:cs typeface="Trebuchet MS"/>
              </a:rPr>
              <a:t>під</a:t>
            </a:r>
            <a:r>
              <a:rPr sz="2400" b="1" spc="-21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70" dirty="0">
                <a:solidFill>
                  <a:srgbClr val="EEECE2"/>
                </a:solidFill>
                <a:latin typeface="Trebuchet MS"/>
                <a:cs typeface="Trebuchet MS"/>
              </a:rPr>
              <a:t>час</a:t>
            </a:r>
            <a:r>
              <a:rPr sz="2400" b="1" spc="-21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5" dirty="0">
                <a:solidFill>
                  <a:srgbClr val="EEECE2"/>
                </a:solidFill>
                <a:latin typeface="Trebuchet MS"/>
                <a:cs typeface="Trebuchet MS"/>
              </a:rPr>
              <a:t>подання</a:t>
            </a:r>
            <a:r>
              <a:rPr sz="2400" b="1" spc="-190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25" dirty="0">
                <a:solidFill>
                  <a:srgbClr val="EEECE2"/>
                </a:solidFill>
                <a:latin typeface="Trebuchet MS"/>
                <a:cs typeface="Trebuchet MS"/>
              </a:rPr>
              <a:t>паперової</a:t>
            </a:r>
            <a:r>
              <a:rPr sz="2400" b="1" spc="-195" dirty="0">
                <a:solidFill>
                  <a:srgbClr val="EEECE2"/>
                </a:solidFill>
                <a:latin typeface="Trebuchet MS"/>
                <a:cs typeface="Trebuchet MS"/>
              </a:rPr>
              <a:t> </a:t>
            </a:r>
            <a:r>
              <a:rPr sz="2400" b="1" spc="-10" dirty="0" err="1">
                <a:solidFill>
                  <a:srgbClr val="EEECE2"/>
                </a:solidFill>
                <a:latin typeface="Trebuchet MS"/>
                <a:cs typeface="Trebuchet MS"/>
              </a:rPr>
              <a:t>заяви</a:t>
            </a:r>
            <a:r>
              <a:rPr sz="2400" b="1" spc="-10" dirty="0">
                <a:solidFill>
                  <a:srgbClr val="EEECE2"/>
                </a:solidFill>
                <a:latin typeface="Trebuchet MS"/>
                <a:cs typeface="Trebuchet MS"/>
              </a:rPr>
              <a:t>).</a:t>
            </a:r>
            <a:endParaRPr sz="24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95"/>
              </a:spcBef>
              <a:buClr>
                <a:srgbClr val="F8E6EA"/>
              </a:buClr>
              <a:buFont typeface="Trebuchet MS"/>
              <a:buAutoNum type="arabicPeriod"/>
            </a:pPr>
            <a:endParaRPr sz="2400" dirty="0">
              <a:latin typeface="Trebuchet MS"/>
              <a:cs typeface="Trebuchet MS"/>
            </a:endParaRPr>
          </a:p>
          <a:p>
            <a:pPr marL="315595" indent="-304800">
              <a:lnSpc>
                <a:spcPct val="100000"/>
              </a:lnSpc>
              <a:buClr>
                <a:srgbClr val="F8E6EA"/>
              </a:buClr>
              <a:buAutoNum type="arabicPeriod"/>
              <a:tabLst>
                <a:tab pos="315595" algn="l"/>
              </a:tabLst>
            </a:pPr>
            <a:r>
              <a:rPr lang="ru-RU" sz="2400" b="1" dirty="0" err="1">
                <a:solidFill>
                  <a:srgbClr val="FFFF00"/>
                </a:solidFill>
              </a:rPr>
              <a:t>Копію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військово-облікового</a:t>
            </a:r>
            <a:r>
              <a:rPr lang="ru-RU" sz="2400" b="1" dirty="0">
                <a:solidFill>
                  <a:srgbClr val="FFFF00"/>
                </a:solidFill>
              </a:rPr>
              <a:t> документа в </a:t>
            </a:r>
            <a:r>
              <a:rPr lang="ru-RU" sz="2400" b="1" dirty="0" err="1">
                <a:solidFill>
                  <a:srgbClr val="FFFF00"/>
                </a:solidFill>
              </a:rPr>
              <a:t>паперовій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формі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або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роздрукований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військово-обліковий</a:t>
            </a:r>
            <a:r>
              <a:rPr lang="ru-RU" sz="2400" b="1" dirty="0">
                <a:solidFill>
                  <a:srgbClr val="FFFF00"/>
                </a:solidFill>
              </a:rPr>
              <a:t> документ в </a:t>
            </a:r>
            <a:r>
              <a:rPr lang="ru-RU" sz="2400" b="1" dirty="0" err="1">
                <a:solidFill>
                  <a:srgbClr val="FFFF00"/>
                </a:solidFill>
              </a:rPr>
              <a:t>електронній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формі</a:t>
            </a:r>
            <a:r>
              <a:rPr lang="ru-RU" sz="2400" b="1" dirty="0">
                <a:solidFill>
                  <a:srgbClr val="FFFF00"/>
                </a:solidFill>
              </a:rPr>
              <a:t>  з QR-кодом (Резерв+), </a:t>
            </a:r>
            <a:r>
              <a:rPr lang="ru-RU" sz="2400" b="1" dirty="0" err="1">
                <a:solidFill>
                  <a:srgbClr val="FFFF00"/>
                </a:solidFill>
              </a:rPr>
              <a:t>придатним</a:t>
            </a:r>
            <a:r>
              <a:rPr lang="ru-RU" sz="2400" b="1" dirty="0">
                <a:solidFill>
                  <a:srgbClr val="FFFF00"/>
                </a:solidFill>
              </a:rPr>
              <a:t> для </a:t>
            </a:r>
            <a:r>
              <a:rPr lang="ru-RU" sz="2400" b="1" dirty="0" err="1">
                <a:solidFill>
                  <a:srgbClr val="FFFF00"/>
                </a:solidFill>
              </a:rPr>
              <a:t>зчитування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технічними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засобами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крім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випадків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передбачених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законодавством</a:t>
            </a:r>
            <a:endParaRPr lang="ru-RU" sz="2400" b="1" dirty="0">
              <a:solidFill>
                <a:srgbClr val="FFFF00"/>
              </a:solidFill>
            </a:endParaRPr>
          </a:p>
          <a:p>
            <a:pPr marL="10795">
              <a:lnSpc>
                <a:spcPct val="100000"/>
              </a:lnSpc>
              <a:buClr>
                <a:srgbClr val="F8E6EA"/>
              </a:buClr>
              <a:tabLst>
                <a:tab pos="315595" algn="l"/>
              </a:tabLst>
            </a:pPr>
            <a:endParaRPr lang="ru-RU" sz="2400" b="1" dirty="0">
              <a:solidFill>
                <a:srgbClr val="FFFF00"/>
              </a:solidFill>
              <a:latin typeface="Trebuchet MS"/>
              <a:cs typeface="Trebuchet MS"/>
            </a:endParaRPr>
          </a:p>
          <a:p>
            <a:pPr marL="10795">
              <a:lnSpc>
                <a:spcPct val="100000"/>
              </a:lnSpc>
              <a:buClr>
                <a:srgbClr val="F8E6EA"/>
              </a:buClr>
              <a:tabLst>
                <a:tab pos="315595" algn="l"/>
              </a:tabLst>
            </a:pPr>
            <a:endParaRPr sz="2400" b="1" dirty="0">
              <a:solidFill>
                <a:srgbClr val="FFFF00"/>
              </a:solidFill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78091" y="375"/>
            <a:ext cx="228600" cy="6858000"/>
          </a:xfrm>
          <a:custGeom>
            <a:avLst/>
            <a:gdLst/>
            <a:ahLst/>
            <a:cxnLst/>
            <a:rect l="l" t="t" r="r" b="b"/>
            <a:pathLst>
              <a:path w="228600" h="6858000">
                <a:moveTo>
                  <a:pt x="228600" y="0"/>
                </a:moveTo>
                <a:lnTo>
                  <a:pt x="0" y="0"/>
                </a:lnTo>
                <a:lnTo>
                  <a:pt x="0" y="6858000"/>
                </a:lnTo>
                <a:lnTo>
                  <a:pt x="228600" y="6858000"/>
                </a:lnTo>
                <a:lnTo>
                  <a:pt x="228600" y="0"/>
                </a:lnTo>
                <a:close/>
              </a:path>
            </a:pathLst>
          </a:custGeom>
          <a:solidFill>
            <a:srgbClr val="181B0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12823" y="183337"/>
            <a:ext cx="9976485" cy="1200785"/>
          </a:xfrm>
          <a:custGeom>
            <a:avLst/>
            <a:gdLst/>
            <a:ahLst/>
            <a:cxnLst/>
            <a:rect l="l" t="t" r="r" b="b"/>
            <a:pathLst>
              <a:path w="9976485" h="1200785">
                <a:moveTo>
                  <a:pt x="9975977" y="0"/>
                </a:moveTo>
                <a:lnTo>
                  <a:pt x="0" y="0"/>
                </a:lnTo>
                <a:lnTo>
                  <a:pt x="0" y="1200327"/>
                </a:lnTo>
                <a:lnTo>
                  <a:pt x="9975977" y="1200327"/>
                </a:lnTo>
                <a:lnTo>
                  <a:pt x="9975977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317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У</a:t>
            </a:r>
            <a:r>
              <a:rPr spc="-65" dirty="0"/>
              <a:t> </a:t>
            </a:r>
            <a:r>
              <a:rPr dirty="0"/>
              <a:t>випадках</a:t>
            </a:r>
            <a:r>
              <a:rPr spc="-40" dirty="0"/>
              <a:t> </a:t>
            </a:r>
            <a:r>
              <a:rPr dirty="0"/>
              <a:t>подачі</a:t>
            </a:r>
            <a:r>
              <a:rPr spc="-45" dirty="0"/>
              <a:t> </a:t>
            </a:r>
            <a:r>
              <a:rPr dirty="0"/>
              <a:t>заяви</a:t>
            </a:r>
            <a:r>
              <a:rPr spc="-65" dirty="0"/>
              <a:t> </a:t>
            </a:r>
            <a:r>
              <a:rPr dirty="0"/>
              <a:t>в</a:t>
            </a:r>
            <a:r>
              <a:rPr spc="-40" dirty="0"/>
              <a:t> </a:t>
            </a:r>
            <a:r>
              <a:rPr u="heavy" dirty="0">
                <a:solidFill>
                  <a:srgbClr val="EEECE2"/>
                </a:solidFill>
                <a:uFill>
                  <a:solidFill>
                    <a:srgbClr val="EEECE2"/>
                  </a:solidFill>
                </a:uFill>
              </a:rPr>
              <a:t>ПАПЕРОВІЙ</a:t>
            </a:r>
            <a:r>
              <a:rPr u="heavy" spc="-75" dirty="0">
                <a:solidFill>
                  <a:srgbClr val="EEECE2"/>
                </a:solidFill>
                <a:uFill>
                  <a:solidFill>
                    <a:srgbClr val="EEECE2"/>
                  </a:solidFill>
                </a:uFill>
              </a:rPr>
              <a:t> </a:t>
            </a:r>
            <a:r>
              <a:rPr spc="-10" dirty="0"/>
              <a:t>формі, </a:t>
            </a:r>
            <a:r>
              <a:rPr dirty="0"/>
              <a:t>передбачених</a:t>
            </a:r>
            <a:r>
              <a:rPr spc="-40" dirty="0"/>
              <a:t> </a:t>
            </a:r>
            <a:r>
              <a:rPr dirty="0"/>
              <a:t>Правилами</a:t>
            </a:r>
            <a:r>
              <a:rPr spc="-50" dirty="0"/>
              <a:t> </a:t>
            </a:r>
            <a:r>
              <a:rPr dirty="0"/>
              <a:t>прийому</a:t>
            </a:r>
            <a:r>
              <a:rPr spc="-45" dirty="0"/>
              <a:t> </a:t>
            </a:r>
            <a:r>
              <a:rPr dirty="0"/>
              <a:t>до</a:t>
            </a:r>
            <a:r>
              <a:rPr spc="-65" dirty="0"/>
              <a:t> </a:t>
            </a:r>
            <a:r>
              <a:rPr dirty="0"/>
              <a:t>коледжу</a:t>
            </a:r>
            <a:r>
              <a:rPr spc="-70" dirty="0"/>
              <a:t> </a:t>
            </a:r>
            <a:r>
              <a:rPr dirty="0"/>
              <a:t>у</a:t>
            </a:r>
            <a:r>
              <a:rPr spc="-35" dirty="0"/>
              <a:t> </a:t>
            </a:r>
            <a:r>
              <a:rPr spc="-25" dirty="0"/>
              <a:t>202</a:t>
            </a:r>
            <a:r>
              <a:rPr lang="uk-UA" spc="-25" dirty="0"/>
              <a:t>6</a:t>
            </a:r>
            <a:r>
              <a:rPr spc="-25" dirty="0"/>
              <a:t> </a:t>
            </a:r>
            <a:r>
              <a:rPr dirty="0"/>
              <a:t>році,</a:t>
            </a:r>
            <a:r>
              <a:rPr spc="-75" dirty="0"/>
              <a:t> </a:t>
            </a:r>
            <a:r>
              <a:rPr dirty="0"/>
              <a:t>вступник</a:t>
            </a:r>
            <a:r>
              <a:rPr spc="-60" dirty="0"/>
              <a:t> </a:t>
            </a:r>
            <a:r>
              <a:rPr spc="-10" dirty="0"/>
              <a:t>подає: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72440" y="0"/>
            <a:ext cx="1753235" cy="1652651"/>
            <a:chOff x="472440" y="0"/>
            <a:chExt cx="1753235" cy="1652651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2440" y="0"/>
              <a:ext cx="1753235" cy="165265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308" y="243586"/>
              <a:ext cx="1079944" cy="107988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72858" y="199136"/>
              <a:ext cx="1169035" cy="1169035"/>
            </a:xfrm>
            <a:custGeom>
              <a:avLst/>
              <a:gdLst/>
              <a:ahLst/>
              <a:cxnLst/>
              <a:rect l="l" t="t" r="r" b="b"/>
              <a:pathLst>
                <a:path w="1169035" h="1169035">
                  <a:moveTo>
                    <a:pt x="222224" y="0"/>
                  </a:moveTo>
                  <a:lnTo>
                    <a:pt x="1168844" y="0"/>
                  </a:lnTo>
                  <a:lnTo>
                    <a:pt x="1168844" y="946658"/>
                  </a:lnTo>
                  <a:lnTo>
                    <a:pt x="1164526" y="989584"/>
                  </a:lnTo>
                  <a:lnTo>
                    <a:pt x="1151445" y="1031748"/>
                  </a:lnTo>
                  <a:lnTo>
                    <a:pt x="1130744" y="1069975"/>
                  </a:lnTo>
                  <a:lnTo>
                    <a:pt x="1103312" y="1103249"/>
                  </a:lnTo>
                  <a:lnTo>
                    <a:pt x="1070038" y="1130681"/>
                  </a:lnTo>
                  <a:lnTo>
                    <a:pt x="1031811" y="1151382"/>
                  </a:lnTo>
                  <a:lnTo>
                    <a:pt x="989647" y="1164463"/>
                  </a:lnTo>
                  <a:lnTo>
                    <a:pt x="946721" y="1168781"/>
                  </a:lnTo>
                  <a:lnTo>
                    <a:pt x="0" y="1168781"/>
                  </a:lnTo>
                  <a:lnTo>
                    <a:pt x="0" y="222123"/>
                  </a:lnTo>
                  <a:lnTo>
                    <a:pt x="4330" y="179197"/>
                  </a:lnTo>
                  <a:lnTo>
                    <a:pt x="17449" y="137033"/>
                  </a:lnTo>
                  <a:lnTo>
                    <a:pt x="38176" y="98806"/>
                  </a:lnTo>
                  <a:lnTo>
                    <a:pt x="65595" y="65532"/>
                  </a:lnTo>
                  <a:lnTo>
                    <a:pt x="98831" y="38100"/>
                  </a:lnTo>
                  <a:lnTo>
                    <a:pt x="137033" y="17399"/>
                  </a:lnTo>
                  <a:lnTo>
                    <a:pt x="179273" y="4318"/>
                  </a:lnTo>
                  <a:lnTo>
                    <a:pt x="222224" y="0"/>
                  </a:lnTo>
                  <a:close/>
                </a:path>
              </a:pathLst>
            </a:custGeom>
            <a:ln w="888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" name="Picture 2" descr="C:\Users\Ваня\Desktop\805c9463-5cdc-4c9d-8011-778f082f55c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1524000"/>
            <a:ext cx="9829800" cy="5176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2032" y="205879"/>
            <a:ext cx="1079995" cy="10799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14523" y="205879"/>
            <a:ext cx="8543925" cy="107999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5825" y="5969241"/>
            <a:ext cx="5628513" cy="540004"/>
          </a:xfrm>
          <a:prstGeom prst="rect">
            <a:avLst/>
          </a:prstGeom>
        </p:spPr>
      </p:pic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082913" y="1764474"/>
            <a:ext cx="2922905" cy="400685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29844" rIns="0" bIns="0" rtlCol="0">
            <a:spAutoFit/>
          </a:bodyPr>
          <a:lstStyle/>
          <a:p>
            <a:pPr marL="190500">
              <a:lnSpc>
                <a:spcPct val="100000"/>
              </a:lnSpc>
              <a:spcBef>
                <a:spcPts val="234"/>
              </a:spcBef>
            </a:pPr>
            <a:r>
              <a:rPr sz="2000" spc="-10" dirty="0">
                <a:solidFill>
                  <a:srgbClr val="FFFFFF"/>
                </a:solidFill>
              </a:rPr>
              <a:t>rpk.luguniv.edu.ua</a:t>
            </a:r>
            <a:endParaRPr sz="2000"/>
          </a:p>
        </p:txBody>
      </p: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27819" y="2383535"/>
            <a:ext cx="2777489" cy="28445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874698" y="6005846"/>
            <a:ext cx="4706241" cy="466794"/>
          </a:xfrm>
          <a:prstGeom prst="rect">
            <a:avLst/>
          </a:prstGeom>
          <a:solidFill>
            <a:srgbClr val="006FC0"/>
          </a:solidFill>
        </p:spPr>
        <p:txBody>
          <a:bodyPr vert="horz" wrap="square" lIns="0" tIns="35560" rIns="0" bIns="0" rtlCol="0">
            <a:spAutoFit/>
          </a:bodyPr>
          <a:lstStyle/>
          <a:p>
            <a:pPr algn="ctr">
              <a:spcBef>
                <a:spcPts val="280"/>
              </a:spcBef>
            </a:pPr>
            <a:r>
              <a:rPr sz="28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+ 38</a:t>
            </a:r>
            <a:r>
              <a:rPr sz="2800" spc="-25" dirty="0">
                <a:solidFill>
                  <a:srgbClr val="FFFFFF"/>
                </a:solidFill>
                <a:latin typeface="Franklin Gothic Medium"/>
                <a:cs typeface="Franklin Gothic Medium"/>
              </a:rPr>
              <a:t> </a:t>
            </a:r>
            <a:r>
              <a:rPr lang="ru-RU" sz="28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0506073025</a:t>
            </a:r>
            <a:endParaRPr sz="2800" dirty="0">
              <a:latin typeface="Franklin Gothic Medium"/>
              <a:cs typeface="Franklin Gothic Medium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19B5396-DE6A-4D5A-8C60-D97A670A8D4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9449" y="1677402"/>
            <a:ext cx="8262640" cy="39212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1538" y="528573"/>
            <a:ext cx="10331958" cy="11144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1538" y="2179447"/>
            <a:ext cx="2800350" cy="75387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94723" y="2159685"/>
            <a:ext cx="2628900" cy="75051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43526" y="2182876"/>
            <a:ext cx="3428110" cy="75387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895977" y="3284004"/>
            <a:ext cx="3240024" cy="324001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05522" y="3284004"/>
            <a:ext cx="3172460" cy="324002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909557" y="3284004"/>
            <a:ext cx="3068954" cy="31680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" y="0"/>
            <a:ext cx="12037441" cy="6674865"/>
            <a:chOff x="707136" y="234695"/>
            <a:chExt cx="11482705" cy="6440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7136" y="413003"/>
              <a:ext cx="11482578" cy="62613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7908" y="234695"/>
              <a:ext cx="1610106" cy="15370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2344" y="579246"/>
              <a:ext cx="935977" cy="86398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7894" y="534796"/>
              <a:ext cx="1024890" cy="953135"/>
            </a:xfrm>
            <a:custGeom>
              <a:avLst/>
              <a:gdLst/>
              <a:ahLst/>
              <a:cxnLst/>
              <a:rect l="l" t="t" r="r" b="b"/>
              <a:pathLst>
                <a:path w="1024889" h="953135">
                  <a:moveTo>
                    <a:pt x="186169" y="0"/>
                  </a:moveTo>
                  <a:lnTo>
                    <a:pt x="1024877" y="0"/>
                  </a:lnTo>
                  <a:lnTo>
                    <a:pt x="1024877" y="766699"/>
                  </a:lnTo>
                  <a:lnTo>
                    <a:pt x="1010272" y="837818"/>
                  </a:lnTo>
                  <a:lnTo>
                    <a:pt x="969886" y="897889"/>
                  </a:lnTo>
                  <a:lnTo>
                    <a:pt x="909815" y="938276"/>
                  </a:lnTo>
                  <a:lnTo>
                    <a:pt x="838695" y="952880"/>
                  </a:lnTo>
                  <a:lnTo>
                    <a:pt x="0" y="952880"/>
                  </a:lnTo>
                  <a:lnTo>
                    <a:pt x="0" y="186181"/>
                  </a:lnTo>
                  <a:lnTo>
                    <a:pt x="3606" y="150494"/>
                  </a:lnTo>
                  <a:lnTo>
                    <a:pt x="32029" y="82930"/>
                  </a:lnTo>
                  <a:lnTo>
                    <a:pt x="82969" y="32003"/>
                  </a:lnTo>
                  <a:lnTo>
                    <a:pt x="150520" y="3555"/>
                  </a:lnTo>
                  <a:lnTo>
                    <a:pt x="186169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07491" y="128015"/>
            <a:ext cx="11682730" cy="6522084"/>
            <a:chOff x="507491" y="128015"/>
            <a:chExt cx="11682730" cy="65220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0391" y="205739"/>
              <a:ext cx="11339322" cy="64442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491" y="128015"/>
              <a:ext cx="1716786" cy="164668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52004" y="473519"/>
              <a:ext cx="1043978" cy="97199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07554" y="429006"/>
              <a:ext cx="1133475" cy="1061085"/>
            </a:xfrm>
            <a:custGeom>
              <a:avLst/>
              <a:gdLst/>
              <a:ahLst/>
              <a:cxnLst/>
              <a:rect l="l" t="t" r="r" b="b"/>
              <a:pathLst>
                <a:path w="1133475" h="1061085">
                  <a:moveTo>
                    <a:pt x="204215" y="0"/>
                  </a:moveTo>
                  <a:lnTo>
                    <a:pt x="1132878" y="0"/>
                  </a:lnTo>
                  <a:lnTo>
                    <a:pt x="1132878" y="856742"/>
                  </a:lnTo>
                  <a:lnTo>
                    <a:pt x="1128941" y="896112"/>
                  </a:lnTo>
                  <a:lnTo>
                    <a:pt x="1116876" y="934974"/>
                  </a:lnTo>
                  <a:lnTo>
                    <a:pt x="1097826" y="970026"/>
                  </a:lnTo>
                  <a:lnTo>
                    <a:pt x="1072553" y="1000633"/>
                  </a:lnTo>
                  <a:lnTo>
                    <a:pt x="1041946" y="1025906"/>
                  </a:lnTo>
                  <a:lnTo>
                    <a:pt x="1006894" y="1044956"/>
                  </a:lnTo>
                  <a:lnTo>
                    <a:pt x="968032" y="1057021"/>
                  </a:lnTo>
                  <a:lnTo>
                    <a:pt x="928662" y="1060958"/>
                  </a:lnTo>
                  <a:lnTo>
                    <a:pt x="0" y="1060958"/>
                  </a:lnTo>
                  <a:lnTo>
                    <a:pt x="0" y="204216"/>
                  </a:lnTo>
                  <a:lnTo>
                    <a:pt x="3962" y="164973"/>
                  </a:lnTo>
                  <a:lnTo>
                    <a:pt x="16027" y="126111"/>
                  </a:lnTo>
                  <a:lnTo>
                    <a:pt x="35090" y="90932"/>
                  </a:lnTo>
                  <a:lnTo>
                    <a:pt x="60325" y="60325"/>
                  </a:lnTo>
                  <a:lnTo>
                    <a:pt x="90893" y="35179"/>
                  </a:lnTo>
                  <a:lnTo>
                    <a:pt x="126034" y="16129"/>
                  </a:lnTo>
                  <a:lnTo>
                    <a:pt x="164896" y="4064"/>
                  </a:lnTo>
                  <a:lnTo>
                    <a:pt x="204215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18932" y="227603"/>
            <a:ext cx="10955973" cy="6402793"/>
            <a:chOff x="920495" y="0"/>
            <a:chExt cx="10955973" cy="6402793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51531" y="0"/>
              <a:ext cx="9473184" cy="13776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46350" y="163804"/>
              <a:ext cx="8904097" cy="83924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495" y="0"/>
              <a:ext cx="1718310" cy="152171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65262" y="220408"/>
              <a:ext cx="1043978" cy="9719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220812" y="175895"/>
              <a:ext cx="1133475" cy="1061085"/>
            </a:xfrm>
            <a:custGeom>
              <a:avLst/>
              <a:gdLst/>
              <a:ahLst/>
              <a:cxnLst/>
              <a:rect l="l" t="t" r="r" b="b"/>
              <a:pathLst>
                <a:path w="1133475" h="1061085">
                  <a:moveTo>
                    <a:pt x="204254" y="0"/>
                  </a:moveTo>
                  <a:lnTo>
                    <a:pt x="1132878" y="0"/>
                  </a:lnTo>
                  <a:lnTo>
                    <a:pt x="1132878" y="856741"/>
                  </a:lnTo>
                  <a:lnTo>
                    <a:pt x="1128941" y="896112"/>
                  </a:lnTo>
                  <a:lnTo>
                    <a:pt x="1116876" y="934974"/>
                  </a:lnTo>
                  <a:lnTo>
                    <a:pt x="1097826" y="970026"/>
                  </a:lnTo>
                  <a:lnTo>
                    <a:pt x="1072553" y="1000632"/>
                  </a:lnTo>
                  <a:lnTo>
                    <a:pt x="1041946" y="1025905"/>
                  </a:lnTo>
                  <a:lnTo>
                    <a:pt x="1006894" y="1044955"/>
                  </a:lnTo>
                  <a:lnTo>
                    <a:pt x="968032" y="1057020"/>
                  </a:lnTo>
                  <a:lnTo>
                    <a:pt x="928662" y="1060957"/>
                  </a:lnTo>
                  <a:lnTo>
                    <a:pt x="0" y="1060957"/>
                  </a:lnTo>
                  <a:lnTo>
                    <a:pt x="0" y="204342"/>
                  </a:lnTo>
                  <a:lnTo>
                    <a:pt x="3962" y="164973"/>
                  </a:lnTo>
                  <a:lnTo>
                    <a:pt x="16027" y="126110"/>
                  </a:lnTo>
                  <a:lnTo>
                    <a:pt x="35090" y="90931"/>
                  </a:lnTo>
                  <a:lnTo>
                    <a:pt x="60363" y="60325"/>
                  </a:lnTo>
                  <a:lnTo>
                    <a:pt x="90843" y="35178"/>
                  </a:lnTo>
                  <a:lnTo>
                    <a:pt x="126022" y="16128"/>
                  </a:lnTo>
                  <a:lnTo>
                    <a:pt x="164884" y="4063"/>
                  </a:lnTo>
                  <a:lnTo>
                    <a:pt x="204254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120203" y="1633943"/>
              <a:ext cx="10756265" cy="4768850"/>
            </a:xfrm>
            <a:custGeom>
              <a:avLst/>
              <a:gdLst/>
              <a:ahLst/>
              <a:cxnLst/>
              <a:rect l="l" t="t" r="r" b="b"/>
              <a:pathLst>
                <a:path w="10756265" h="4768850">
                  <a:moveTo>
                    <a:pt x="0" y="4768342"/>
                  </a:moveTo>
                  <a:lnTo>
                    <a:pt x="10756011" y="4768342"/>
                  </a:lnTo>
                  <a:lnTo>
                    <a:pt x="10756011" y="0"/>
                  </a:lnTo>
                  <a:lnTo>
                    <a:pt x="0" y="0"/>
                  </a:lnTo>
                  <a:lnTo>
                    <a:pt x="0" y="4768342"/>
                  </a:lnTo>
                  <a:close/>
                </a:path>
              </a:pathLst>
            </a:custGeom>
            <a:ln w="381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8484514"/>
              </p:ext>
            </p:extLst>
          </p:nvPr>
        </p:nvGraphicFramePr>
        <p:xfrm>
          <a:off x="1065162" y="1893378"/>
          <a:ext cx="10674032" cy="47051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8857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545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4206">
                <a:tc>
                  <a:txBody>
                    <a:bodyPr/>
                    <a:lstStyle/>
                    <a:p>
                      <a:pPr marR="10121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cs typeface="Times New Roman" pitchFamily="18" charset="0"/>
                        </a:rPr>
                        <a:t>                           Етапи вступної кампанії 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15621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>
                          <a:latin typeface="Times New Roman" pitchFamily="18" charset="0"/>
                          <a:cs typeface="Times New Roman" pitchFamily="18" charset="0"/>
                        </a:rPr>
                        <a:t>    Денна форма здобуття освіти 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0288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Реєстрація електронних кабінетів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25 червня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5103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Строки прийому заяв та документів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01 липня – 20 липня (18:00)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0288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Проведення співбесід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21 – 28 липня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0288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Термін оприлюднення рейтингового списку  вступників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29 липня (14:00) – 31 липня (12:00)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1991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Виконання вимог вступників, які отримали рекомендації до зарахування  на місця державного замовлення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04 серпня до 12:00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73022">
                <a:tc>
                  <a:txBody>
                    <a:bodyPr/>
                    <a:lstStyle/>
                    <a:p>
                      <a:pPr marL="78105" marR="52451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Зарахування вступників: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221615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 державним замовленням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52451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 кошти фізичних або юридичних осіб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07 серпня до 18:00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до 11 серпня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0"/>
            <a:ext cx="11658600" cy="6705600"/>
            <a:chOff x="470916" y="0"/>
            <a:chExt cx="11721084" cy="6629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800" y="0"/>
              <a:ext cx="10363200" cy="13473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3618" y="63"/>
              <a:ext cx="10026396" cy="97199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0916" y="0"/>
              <a:ext cx="1718310" cy="14058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5797" y="104965"/>
              <a:ext cx="1043990" cy="97199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71347" y="60452"/>
              <a:ext cx="1133475" cy="1061085"/>
            </a:xfrm>
            <a:custGeom>
              <a:avLst/>
              <a:gdLst/>
              <a:ahLst/>
              <a:cxnLst/>
              <a:rect l="l" t="t" r="r" b="b"/>
              <a:pathLst>
                <a:path w="1133475" h="1061085">
                  <a:moveTo>
                    <a:pt x="204216" y="0"/>
                  </a:moveTo>
                  <a:lnTo>
                    <a:pt x="1132890" y="0"/>
                  </a:lnTo>
                  <a:lnTo>
                    <a:pt x="1132890" y="856742"/>
                  </a:lnTo>
                  <a:lnTo>
                    <a:pt x="1128953" y="895985"/>
                  </a:lnTo>
                  <a:lnTo>
                    <a:pt x="1116888" y="934847"/>
                  </a:lnTo>
                  <a:lnTo>
                    <a:pt x="1097838" y="970026"/>
                  </a:lnTo>
                  <a:lnTo>
                    <a:pt x="1072565" y="1000633"/>
                  </a:lnTo>
                  <a:lnTo>
                    <a:pt x="1041958" y="1025778"/>
                  </a:lnTo>
                  <a:lnTo>
                    <a:pt x="1006906" y="1044956"/>
                  </a:lnTo>
                  <a:lnTo>
                    <a:pt x="968044" y="1057021"/>
                  </a:lnTo>
                  <a:lnTo>
                    <a:pt x="928674" y="1060958"/>
                  </a:lnTo>
                  <a:lnTo>
                    <a:pt x="0" y="1060958"/>
                  </a:lnTo>
                  <a:lnTo>
                    <a:pt x="0" y="204216"/>
                  </a:lnTo>
                  <a:lnTo>
                    <a:pt x="3962" y="164973"/>
                  </a:lnTo>
                  <a:lnTo>
                    <a:pt x="16027" y="126111"/>
                  </a:lnTo>
                  <a:lnTo>
                    <a:pt x="35102" y="90931"/>
                  </a:lnTo>
                  <a:lnTo>
                    <a:pt x="60325" y="60325"/>
                  </a:lnTo>
                  <a:lnTo>
                    <a:pt x="90893" y="35178"/>
                  </a:lnTo>
                  <a:lnTo>
                    <a:pt x="126034" y="16001"/>
                  </a:lnTo>
                  <a:lnTo>
                    <a:pt x="164896" y="3937"/>
                  </a:lnTo>
                  <a:lnTo>
                    <a:pt x="204216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28116" y="1295400"/>
              <a:ext cx="11125200" cy="5334000"/>
            </a:xfrm>
            <a:custGeom>
              <a:avLst/>
              <a:gdLst/>
              <a:ahLst/>
              <a:cxnLst/>
              <a:rect l="l" t="t" r="r" b="b"/>
              <a:pathLst>
                <a:path w="10827385" h="5041900">
                  <a:moveTo>
                    <a:pt x="0" y="5041773"/>
                  </a:moveTo>
                  <a:lnTo>
                    <a:pt x="10827131" y="5041773"/>
                  </a:lnTo>
                  <a:lnTo>
                    <a:pt x="10827131" y="0"/>
                  </a:lnTo>
                  <a:lnTo>
                    <a:pt x="0" y="0"/>
                  </a:lnTo>
                  <a:lnTo>
                    <a:pt x="0" y="5041773"/>
                  </a:lnTo>
                  <a:close/>
                </a:path>
              </a:pathLst>
            </a:custGeom>
            <a:ln w="38100">
              <a:solidFill>
                <a:srgbClr val="006FC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55891822"/>
              </p:ext>
            </p:extLst>
          </p:nvPr>
        </p:nvGraphicFramePr>
        <p:xfrm>
          <a:off x="728690" y="1351937"/>
          <a:ext cx="10975238" cy="5332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48761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48761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2085">
                <a:tc>
                  <a:txBody>
                    <a:bodyPr/>
                    <a:lstStyle/>
                    <a:p>
                      <a:pPr marR="101219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 pitchFamily="18" charset="0"/>
                          <a:cs typeface="Times New Roman" pitchFamily="18" charset="0"/>
                        </a:rPr>
                        <a:t>                       Етапи вступної кампанії</a:t>
                      </a:r>
                      <a:endParaRPr lang="ru-RU" sz="18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15621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b="1" dirty="0">
                          <a:latin typeface="Times New Roman" pitchFamily="18" charset="0"/>
                          <a:cs typeface="Times New Roman" pitchFamily="18" charset="0"/>
                        </a:rPr>
                        <a:t>        Денна форма здобуття освіти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996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Реєстрація електронних кабінетів</a:t>
                      </a:r>
                      <a:endParaRPr lang="ru-RU" sz="16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01 липня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0218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Початок прийому заяв та документів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06 липня – 20 липня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86558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Закінчення прийому заяв та документів від осіб, які вступають: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52451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на основі співбесіди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52451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на основі сертифікатів НМТ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uk-UA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27 липня (18:00)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02 серпня (18:00)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8996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Проведення співбесід 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27 липня – 07 серпня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725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Термін оприлюднення рейтингового списку вступників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08 серпня (12:00) – 10 серпня (12:00)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0641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latin typeface="Times New Roman" pitchFamily="18" charset="0"/>
                          <a:cs typeface="Times New Roman" pitchFamily="18" charset="0"/>
                        </a:rPr>
                        <a:t>Виконання вимог вступників, які отримали рекомендації до зарахування  на місця державного замовлення</a:t>
                      </a:r>
                      <a:endParaRPr lang="ru-RU" sz="16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14 серпня до 18:00  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40641">
                <a:tc>
                  <a:txBody>
                    <a:bodyPr/>
                    <a:lstStyle/>
                    <a:p>
                      <a:pPr marL="78105" marR="52451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Зарахування вступників: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221615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 державним замовленням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524510" lv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Times New Roman"/>
                        <a:buChar char="-"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за кошти фізичних або юридичних осіб</a:t>
                      </a:r>
                      <a:endParaRPr lang="ru-RU" sz="16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R="221615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19 серпня до 18:00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221615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>
                          <a:latin typeface="Times New Roman" pitchFamily="18" charset="0"/>
                          <a:cs typeface="Times New Roman" pitchFamily="18" charset="0"/>
                        </a:rPr>
                        <a:t>30 серпня до 12:00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1012" marR="51012" marT="51012" marB="5101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C:\Users\Ваня\Desktop\0017c270-aeb0-4987-ac17-2d65458e2b6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457200"/>
            <a:ext cx="10744200" cy="5976102"/>
          </a:xfrm>
          <a:prstGeom prst="rect">
            <a:avLst/>
          </a:prstGeom>
          <a:noFill/>
        </p:spPr>
      </p:pic>
      <p:pic>
        <p:nvPicPr>
          <p:cNvPr id="10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6800" y="533400"/>
            <a:ext cx="1043952" cy="97199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489143" y="533400"/>
            <a:ext cx="1025525" cy="916940"/>
          </a:xfrm>
          <a:custGeom>
            <a:avLst/>
            <a:gdLst/>
            <a:ahLst/>
            <a:cxnLst/>
            <a:rect l="l" t="t" r="r" b="b"/>
            <a:pathLst>
              <a:path w="1025525" h="916940">
                <a:moveTo>
                  <a:pt x="180212" y="0"/>
                </a:moveTo>
                <a:lnTo>
                  <a:pt x="1024953" y="0"/>
                </a:lnTo>
                <a:lnTo>
                  <a:pt x="1024953" y="736726"/>
                </a:lnTo>
                <a:lnTo>
                  <a:pt x="1010729" y="805561"/>
                </a:lnTo>
                <a:lnTo>
                  <a:pt x="971613" y="863600"/>
                </a:lnTo>
                <a:lnTo>
                  <a:pt x="913574" y="902843"/>
                </a:lnTo>
                <a:lnTo>
                  <a:pt x="844740" y="916939"/>
                </a:lnTo>
                <a:lnTo>
                  <a:pt x="0" y="916939"/>
                </a:lnTo>
                <a:lnTo>
                  <a:pt x="0" y="180212"/>
                </a:lnTo>
                <a:lnTo>
                  <a:pt x="3479" y="145796"/>
                </a:lnTo>
                <a:lnTo>
                  <a:pt x="31000" y="80390"/>
                </a:lnTo>
                <a:lnTo>
                  <a:pt x="80314" y="30987"/>
                </a:lnTo>
                <a:lnTo>
                  <a:pt x="145732" y="3556"/>
                </a:lnTo>
                <a:lnTo>
                  <a:pt x="180212" y="0"/>
                </a:lnTo>
                <a:close/>
              </a:path>
            </a:pathLst>
          </a:custGeom>
          <a:ln w="889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265" name="Picture 1" descr="C:\Users\Ваня\Desktop\a2287521-facc-427a-b409-509eedbbaa5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11153620" cy="6172200"/>
          </a:xfrm>
          <a:prstGeom prst="rect">
            <a:avLst/>
          </a:prstGeom>
          <a:noFill/>
        </p:spPr>
      </p:pic>
      <p:pic>
        <p:nvPicPr>
          <p:cNvPr id="9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381000"/>
            <a:ext cx="1066800" cy="99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9624D76-C21E-42B0-82A2-1B4B0CE19759}"/>
              </a:ext>
            </a:extLst>
          </p:cNvPr>
          <p:cNvSpPr txBox="1"/>
          <p:nvPr/>
        </p:nvSpPr>
        <p:spPr>
          <a:xfrm>
            <a:off x="5334000" y="5257800"/>
            <a:ext cx="64465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005AAF"/>
                </a:solidFill>
              </a:rPr>
              <a:t>2023, 2024, 2025 та 2026 років</a:t>
            </a:r>
            <a:endParaRPr lang="x-none" sz="2800" b="1" dirty="0">
              <a:solidFill>
                <a:srgbClr val="005AAF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ᗚ Старі сертифікати ЗНО будуть діяти цього року | Суспільство - Слобідський  край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6973" y="2719870"/>
            <a:ext cx="2428875" cy="34671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23223" y="4216476"/>
            <a:ext cx="3411981" cy="2376043"/>
          </a:xfrm>
          <a:prstGeom prst="rect">
            <a:avLst/>
          </a:prstGeom>
        </p:spPr>
      </p:pic>
      <p:pic>
        <p:nvPicPr>
          <p:cNvPr id="4" name="object 4" descr="В Україні вже виготовили 300 тисяч сертифікатів ЗНО – Новини Полтавщини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13073" y="4316044"/>
            <a:ext cx="4381500" cy="2276475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746759" y="50292"/>
            <a:ext cx="2474595" cy="2474595"/>
            <a:chOff x="746759" y="50292"/>
            <a:chExt cx="2474595" cy="247459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759" y="50292"/>
              <a:ext cx="2474214" cy="24742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91412" y="395478"/>
              <a:ext cx="1799971" cy="179997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6962" y="351028"/>
              <a:ext cx="1889125" cy="1889125"/>
            </a:xfrm>
            <a:custGeom>
              <a:avLst/>
              <a:gdLst/>
              <a:ahLst/>
              <a:cxnLst/>
              <a:rect l="l" t="t" r="r" b="b"/>
              <a:pathLst>
                <a:path w="1889125" h="1889125">
                  <a:moveTo>
                    <a:pt x="343306" y="0"/>
                  </a:moveTo>
                  <a:lnTo>
                    <a:pt x="1888896" y="0"/>
                  </a:lnTo>
                  <a:lnTo>
                    <a:pt x="1888896" y="1545589"/>
                  </a:lnTo>
                  <a:lnTo>
                    <a:pt x="1881911" y="1613789"/>
                  </a:lnTo>
                  <a:lnTo>
                    <a:pt x="1861845" y="1678559"/>
                  </a:lnTo>
                  <a:lnTo>
                    <a:pt x="1829587" y="1737995"/>
                  </a:lnTo>
                  <a:lnTo>
                    <a:pt x="1788185" y="1788160"/>
                  </a:lnTo>
                  <a:lnTo>
                    <a:pt x="1738020" y="1829562"/>
                  </a:lnTo>
                  <a:lnTo>
                    <a:pt x="1678584" y="1861820"/>
                  </a:lnTo>
                  <a:lnTo>
                    <a:pt x="1613814" y="1881886"/>
                  </a:lnTo>
                  <a:lnTo>
                    <a:pt x="1545615" y="1888871"/>
                  </a:lnTo>
                  <a:lnTo>
                    <a:pt x="0" y="1888871"/>
                  </a:lnTo>
                  <a:lnTo>
                    <a:pt x="0" y="343281"/>
                  </a:lnTo>
                  <a:lnTo>
                    <a:pt x="1714" y="309245"/>
                  </a:lnTo>
                  <a:lnTo>
                    <a:pt x="15443" y="242062"/>
                  </a:lnTo>
                  <a:lnTo>
                    <a:pt x="41554" y="180212"/>
                  </a:lnTo>
                  <a:lnTo>
                    <a:pt x="100749" y="100711"/>
                  </a:lnTo>
                  <a:lnTo>
                    <a:pt x="150901" y="59309"/>
                  </a:lnTo>
                  <a:lnTo>
                    <a:pt x="210350" y="27050"/>
                  </a:lnTo>
                  <a:lnTo>
                    <a:pt x="275107" y="6858"/>
                  </a:lnTo>
                  <a:lnTo>
                    <a:pt x="343306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4" name="object 124"/>
          <p:cNvSpPr txBox="1"/>
          <p:nvPr/>
        </p:nvSpPr>
        <p:spPr>
          <a:xfrm>
            <a:off x="3506051" y="803722"/>
            <a:ext cx="8561623" cy="278345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3000" spc="310" dirty="0">
                <a:solidFill>
                  <a:srgbClr val="001F5F"/>
                </a:solidFill>
                <a:latin typeface="Cambria"/>
                <a:cs typeface="Cambria"/>
              </a:rPr>
              <a:t>При подачі </a:t>
            </a:r>
            <a:r>
              <a:rPr sz="3000" spc="185" dirty="0" err="1">
                <a:solidFill>
                  <a:srgbClr val="001F5F"/>
                </a:solidFill>
                <a:latin typeface="Cambria"/>
                <a:cs typeface="Cambria"/>
              </a:rPr>
              <a:t>результат</a:t>
            </a:r>
            <a:r>
              <a:rPr lang="uk-UA" sz="3000" spc="185" dirty="0" err="1">
                <a:solidFill>
                  <a:srgbClr val="001F5F"/>
                </a:solidFill>
                <a:latin typeface="Cambria"/>
                <a:cs typeface="Cambria"/>
              </a:rPr>
              <a:t>ів</a:t>
            </a:r>
            <a:r>
              <a:rPr sz="3000" spc="39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3000" spc="254" dirty="0">
                <a:solidFill>
                  <a:srgbClr val="001F5F"/>
                </a:solidFill>
                <a:latin typeface="Cambria"/>
                <a:cs typeface="Cambria"/>
              </a:rPr>
              <a:t>НМТ</a:t>
            </a:r>
            <a:r>
              <a:rPr sz="3000" spc="39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3000" spc="160" dirty="0">
                <a:solidFill>
                  <a:srgbClr val="001F5F"/>
                </a:solidFill>
                <a:latin typeface="Cambria"/>
                <a:cs typeface="Cambria"/>
              </a:rPr>
              <a:t>202</a:t>
            </a:r>
            <a:r>
              <a:rPr lang="uk-UA" sz="3000" spc="160" dirty="0">
                <a:solidFill>
                  <a:srgbClr val="001F5F"/>
                </a:solidFill>
                <a:latin typeface="Cambria"/>
                <a:cs typeface="Cambria"/>
              </a:rPr>
              <a:t>3, 2024, 2025, 20</a:t>
            </a:r>
            <a:r>
              <a:rPr sz="3000" spc="204" dirty="0">
                <a:solidFill>
                  <a:srgbClr val="001F5F"/>
                </a:solidFill>
                <a:latin typeface="Cambria"/>
                <a:cs typeface="Cambria"/>
              </a:rPr>
              <a:t>2</a:t>
            </a:r>
            <a:r>
              <a:rPr lang="uk-UA" sz="3000" spc="204" dirty="0">
                <a:solidFill>
                  <a:srgbClr val="001F5F"/>
                </a:solidFill>
                <a:latin typeface="Cambria"/>
                <a:cs typeface="Cambria"/>
              </a:rPr>
              <a:t>6</a:t>
            </a:r>
            <a:r>
              <a:rPr sz="3000" spc="39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sz="3000" spc="200" dirty="0" err="1">
                <a:solidFill>
                  <a:srgbClr val="001F5F"/>
                </a:solidFill>
                <a:latin typeface="Cambria"/>
                <a:cs typeface="Cambria"/>
              </a:rPr>
              <a:t>років</a:t>
            </a:r>
            <a:r>
              <a:rPr lang="uk-UA" sz="3000" spc="200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конкурсний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бал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вступника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визначається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як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середній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бал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усіх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 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предметів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національного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мультипредметного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теста з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підвищенням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на 25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відсотків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, але не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вище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 200 </a:t>
            </a:r>
            <a:r>
              <a:rPr lang="ru-RU" sz="3000" spc="215" dirty="0" err="1">
                <a:solidFill>
                  <a:srgbClr val="001F5F"/>
                </a:solidFill>
                <a:latin typeface="Cambria"/>
                <a:cs typeface="Cambria"/>
              </a:rPr>
              <a:t>балів</a:t>
            </a:r>
            <a:r>
              <a:rPr lang="ru-RU" sz="3000" spc="215" dirty="0">
                <a:solidFill>
                  <a:srgbClr val="001F5F"/>
                </a:solidFill>
                <a:latin typeface="Cambria"/>
                <a:cs typeface="Cambria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8922" y="0"/>
            <a:ext cx="11654155" cy="6789420"/>
            <a:chOff x="537972" y="68580"/>
            <a:chExt cx="11654155" cy="67894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972" y="99104"/>
              <a:ext cx="11654028" cy="675889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3869" y="295008"/>
              <a:ext cx="11304016" cy="62704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7784" y="68580"/>
              <a:ext cx="1610105" cy="15017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754" y="413893"/>
              <a:ext cx="935951" cy="8279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58304" y="369443"/>
              <a:ext cx="1024890" cy="916940"/>
            </a:xfrm>
            <a:custGeom>
              <a:avLst/>
              <a:gdLst/>
              <a:ahLst/>
              <a:cxnLst/>
              <a:rect l="l" t="t" r="r" b="b"/>
              <a:pathLst>
                <a:path w="1024889" h="916940">
                  <a:moveTo>
                    <a:pt x="180212" y="0"/>
                  </a:moveTo>
                  <a:lnTo>
                    <a:pt x="1024851" y="0"/>
                  </a:lnTo>
                  <a:lnTo>
                    <a:pt x="1024851" y="736600"/>
                  </a:lnTo>
                  <a:lnTo>
                    <a:pt x="1010754" y="805434"/>
                  </a:lnTo>
                  <a:lnTo>
                    <a:pt x="971638" y="863600"/>
                  </a:lnTo>
                  <a:lnTo>
                    <a:pt x="913472" y="902716"/>
                  </a:lnTo>
                  <a:lnTo>
                    <a:pt x="844638" y="916813"/>
                  </a:lnTo>
                  <a:lnTo>
                    <a:pt x="0" y="916813"/>
                  </a:lnTo>
                  <a:lnTo>
                    <a:pt x="0" y="180212"/>
                  </a:lnTo>
                  <a:lnTo>
                    <a:pt x="3467" y="145669"/>
                  </a:lnTo>
                  <a:lnTo>
                    <a:pt x="31000" y="80264"/>
                  </a:lnTo>
                  <a:lnTo>
                    <a:pt x="80314" y="30987"/>
                  </a:lnTo>
                  <a:lnTo>
                    <a:pt x="145732" y="3429"/>
                  </a:lnTo>
                  <a:lnTo>
                    <a:pt x="18021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</TotalTime>
  <Words>388</Words>
  <Application>Microsoft Office PowerPoint</Application>
  <PresentationFormat>Произвольный</PresentationFormat>
  <Paragraphs>63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ВСТУП – 2026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СПІВБЕСІДА</vt:lpstr>
      <vt:lpstr>Слайд 11</vt:lpstr>
      <vt:lpstr>У випадках подачі заяви в ПАПЕРОВІЙ формі, передбачених Правилами прийому до коледжу у 2026 році, вступник подає:</vt:lpstr>
      <vt:lpstr>rpk.luguniv.edu.ua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Marina Kulish</cp:lastModifiedBy>
  <cp:revision>20</cp:revision>
  <dcterms:created xsi:type="dcterms:W3CDTF">2026-05-05T14:24:31Z</dcterms:created>
  <dcterms:modified xsi:type="dcterms:W3CDTF">2026-05-13T15:56:30Z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2025-06-11T00:00:00Z</vt:filetime>
  </property>
  <property fmtid="{D5CDD505-2E9C-101B-9397-08002B2CF9AE}" pid="4" name="Creator">
    <vt:lpwstr>Microsoft® PowerPoint® 2016</vt:lpwstr>
  </property>
  <property fmtid="{D5CDD505-2E9C-101B-9397-08002B2CF9AE}" pid="5" name="LastSaved">
    <vt:filetime>2026-05-05T00:00:00Z</vt:filetime>
  </property>
  <property fmtid="{D5CDD505-2E9C-101B-9397-08002B2CF9AE}" pid="6" name="Producer">
    <vt:lpwstr>Microsoft® PowerPoint® 2016</vt:lpwstr>
  </property>
</Properties>
</file>