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Caveat"/>
      <p:regular r:id="rId19"/>
      <p:bold r:id="rId20"/>
    </p:embeddedFont>
    <p:embeddedFont>
      <p:font typeface="Roboto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25" roundtripDataSignature="AMtx7mgXRbsxoBLUayhgU1Zo4ezHyI5t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aveat-bold.fntdata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Caveat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2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2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gradFill>
          <a:gsLst>
            <a:gs pos="0">
              <a:schemeClr val="lt1"/>
            </a:gs>
            <a:gs pos="79000">
              <a:srgbClr val="FAE6E6"/>
            </a:gs>
            <a:gs pos="100000">
              <a:srgbClr val="F4CCCC"/>
            </a:gs>
          </a:gsLst>
          <a:lin ang="2700006" scaled="0"/>
        </a:gra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" name="Google Shape;13;p1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" name="Google Shape;1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" name="Google Shape;17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" name="Google Shape;1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2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2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2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jpg"/><Relationship Id="rId10" Type="http://schemas.openxmlformats.org/officeDocument/2006/relationships/image" Target="../media/image19.jpg"/><Relationship Id="rId13" Type="http://schemas.openxmlformats.org/officeDocument/2006/relationships/image" Target="../media/image17.jp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14.png"/><Relationship Id="rId9" Type="http://schemas.openxmlformats.org/officeDocument/2006/relationships/image" Target="../media/image12.jpg"/><Relationship Id="rId15" Type="http://schemas.openxmlformats.org/officeDocument/2006/relationships/image" Target="../media/image26.jpg"/><Relationship Id="rId14" Type="http://schemas.openxmlformats.org/officeDocument/2006/relationships/image" Target="../media/image15.jpg"/><Relationship Id="rId5" Type="http://schemas.openxmlformats.org/officeDocument/2006/relationships/image" Target="../media/image21.png"/><Relationship Id="rId6" Type="http://schemas.openxmlformats.org/officeDocument/2006/relationships/image" Target="../media/image2.jpg"/><Relationship Id="rId7" Type="http://schemas.openxmlformats.org/officeDocument/2006/relationships/image" Target="../media/image24.png"/><Relationship Id="rId8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79000">
              <a:srgbClr val="FAE6E6"/>
            </a:gs>
            <a:gs pos="100000">
              <a:srgbClr val="F4CCCC"/>
            </a:gs>
          </a:gsLst>
          <a:lin ang="2700006" scaled="0"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 title="06336645-6655-4FCE-8E4E-CBC1BF1DA664 - Евеліна Нос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1100" y="98325"/>
            <a:ext cx="3225800" cy="4838700"/>
          </a:xfrm>
          <a:prstGeom prst="rect">
            <a:avLst/>
          </a:prstGeom>
          <a:noFill/>
          <a:ln>
            <a:noFill/>
          </a:ln>
          <a:effectLst>
            <a:outerShdw blurRad="942975" rotWithShape="0" algn="bl" dir="10200000" dist="533400">
              <a:srgbClr val="E6B8AF">
                <a:alpha val="50196"/>
              </a:srgbClr>
            </a:outerShdw>
          </a:effectLst>
        </p:spPr>
      </p:pic>
      <p:sp>
        <p:nvSpPr>
          <p:cNvPr id="55" name="Google Shape;55;p1"/>
          <p:cNvSpPr txBox="1"/>
          <p:nvPr/>
        </p:nvSpPr>
        <p:spPr>
          <a:xfrm>
            <a:off x="332525" y="502850"/>
            <a:ext cx="4920600" cy="39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1" lang="uk" sz="3100" u="none" cap="none" strike="noStrike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Д</a:t>
            </a:r>
            <a:r>
              <a:rPr b="1" i="1" lang="uk" sz="3400" u="none" cap="none" strike="noStrike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якуємо усім, хто приймав участь у опитуванні!</a:t>
            </a:r>
            <a:endParaRPr b="1" i="1" sz="3400" u="none" cap="none" strike="noStrike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1" sz="3000" u="none" cap="none" strike="noStrike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1" lang="uk" sz="3000" u="none" cap="none" strike="noStrike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В</a:t>
            </a:r>
            <a:r>
              <a:rPr b="1" i="1" lang="uk" sz="2700" u="none" cap="none" strike="noStrike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аші відповіді виявили дуже цікаві  та корисні  думки!</a:t>
            </a:r>
            <a:endParaRPr b="1" i="1" sz="2700" u="none" cap="none" strike="noStrike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1" i="1" sz="2700" u="none" cap="none" strike="noStrike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1" lang="uk" sz="2700" u="none" cap="none" strike="noStrike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Таємні Валентинчики перенаправлені до своїх адресатів :)</a:t>
            </a:r>
            <a:endParaRPr b="1" i="1" sz="2700" u="none" cap="none" strike="noStrike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6" name="Google Shape;5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8575" y="2751375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79000">
              <a:srgbClr val="FAE6E6"/>
            </a:gs>
            <a:gs pos="100000">
              <a:srgbClr val="F4CCCC"/>
            </a:gs>
          </a:gsLst>
          <a:lin ang="2700006" scaled="0"/>
        </a:gra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"/>
          <p:cNvSpPr txBox="1"/>
          <p:nvPr/>
        </p:nvSpPr>
        <p:spPr>
          <a:xfrm>
            <a:off x="554225" y="162225"/>
            <a:ext cx="8206500" cy="6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uk" sz="1600" u="none" cap="none" strike="noStrike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Як, на Вашу думку, представникам спеціальності "Комп'ютерна інженерія» стати ще кращими?</a:t>
            </a:r>
            <a:endParaRPr b="0" i="1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0"/>
          <p:cNvSpPr txBox="1"/>
          <p:nvPr/>
        </p:nvSpPr>
        <p:spPr>
          <a:xfrm>
            <a:off x="2806974" y="1004751"/>
            <a:ext cx="5953751" cy="383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Кохання збереження Кохання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Нічого.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Незламність характеру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Щоб стати кращими в «Комп’ютерній інженерії», потрібно постійно поєднувати глибоку теоретичну базу з регулярною практикою, розвивати системне мислення та безперервно навчатися новим технологіям.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Поєднати теоретичні знання, практичні навички та мислення інженера</a:t>
            </a:r>
            <a:endParaRPr b="0" i="0" sz="1050" u="none" cap="none" strike="noStrike">
              <a:solidFill>
                <a:srgbClr val="1F1F1F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Амінь</a:t>
            </a:r>
            <a:endParaRPr b="0" i="0" sz="1050" u="none" cap="none" strike="noStrike">
              <a:solidFill>
                <a:srgbClr val="1F1F1F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Дякую</a:t>
            </a:r>
            <a:endParaRPr b="0" i="0" sz="1050" u="none" cap="none" strike="noStrike">
              <a:solidFill>
                <a:srgbClr val="1F1F1F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Все супер</a:t>
            </a:r>
            <a:endParaRPr b="0" i="0" sz="1050" u="none" cap="none" strike="noStrike">
              <a:solidFill>
                <a:srgbClr val="1F1F1F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Бути собою</a:t>
            </a:r>
            <a:endParaRPr b="0" i="0" sz="1050" u="none" cap="none" strike="noStrike">
              <a:solidFill>
                <a:srgbClr val="1F1F1F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Розвивати здібності в ІТ технологіях, пізнавати новинки у світі комп'ютерного програмування</a:t>
            </a:r>
            <a:endParaRPr b="0" i="0" sz="1050" u="none" cap="none" strike="noStrike">
              <a:solidFill>
                <a:srgbClr val="1F1F1F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З часом ти сам набираєшся опиту і навіть не помічаєш цього</a:t>
            </a:r>
            <a:endParaRPr b="0" i="0" sz="1050" u="none" cap="none" strike="noStrike">
              <a:solidFill>
                <a:srgbClr val="1F1F1F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А краще слідкувати за новинами зв'язані з залізом і тому подібне</a:t>
            </a:r>
            <a:endParaRPr b="0" i="0" sz="1050" u="none" cap="none" strike="noStrike">
              <a:solidFill>
                <a:srgbClr val="1F1F1F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Все і так добре.</a:t>
            </a:r>
            <a:endParaRPr b="0" i="0" sz="12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7" name="Google Shape;107;p10"/>
          <p:cNvPicPr preferRelativeResize="0"/>
          <p:nvPr/>
        </p:nvPicPr>
        <p:blipFill rotWithShape="1">
          <a:blip r:embed="rId3">
            <a:alphaModFix/>
          </a:blip>
          <a:srcRect b="0" l="18942" r="21629" t="0"/>
          <a:stretch/>
        </p:blipFill>
        <p:spPr>
          <a:xfrm>
            <a:off x="75364" y="1396720"/>
            <a:ext cx="2813538" cy="2582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79000">
              <a:srgbClr val="FAE6E6"/>
            </a:gs>
            <a:gs pos="100000">
              <a:srgbClr val="F4CCCC"/>
            </a:gs>
          </a:gsLst>
          <a:lin ang="2700006" scaled="0"/>
        </a:gra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1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03906" y="1723293"/>
            <a:ext cx="3397945" cy="203521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1"/>
          <p:cNvSpPr txBox="1"/>
          <p:nvPr/>
        </p:nvSpPr>
        <p:spPr>
          <a:xfrm>
            <a:off x="3572189" y="894303"/>
            <a:ext cx="5134586" cy="36940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5275" lvl="0" marL="457200" marR="101600" rtl="0" algn="l">
              <a:lnSpc>
                <a:spcPct val="142857"/>
              </a:lnSpc>
              <a:spcBef>
                <a:spcPts val="30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Треба інтегрувати ші в мозок людини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Безперервне навчання та вдосконалення навичок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Архітектура комп’ютерних систем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Операційні системи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Системне програмування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Мікроконтролери та мікропроцесори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FPGA та HDL (VHDL/Verilog)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Електроніка (аналогова й цифрова)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Мережі та протоколи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Кібербезпека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Оптимізація продуктивності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Робота з драйверами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Embedded Linux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Алгоритми та структури даних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Математика сигналів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DevOps для embedded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Документація та командна робота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Проєкти з реальним залізом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Постійне навчання новим технологіям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t/>
            </a:r>
            <a:endParaRPr b="0" i="0" sz="12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11"/>
          <p:cNvSpPr txBox="1"/>
          <p:nvPr/>
        </p:nvSpPr>
        <p:spPr>
          <a:xfrm>
            <a:off x="554225" y="162225"/>
            <a:ext cx="8206500" cy="6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uk" sz="1600" u="none" cap="none" strike="noStrike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Як, на Вашу думку, представникам спеціальності "Комп'ютерна інженерія» стати ще кращими?</a:t>
            </a:r>
            <a:endParaRPr b="0" i="1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79000">
              <a:srgbClr val="FAE6E6"/>
            </a:gs>
            <a:gs pos="100000">
              <a:srgbClr val="F4CCCC"/>
            </a:gs>
          </a:gsLst>
          <a:lin ang="2700006" scaled="0"/>
        </a:gra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"/>
          <p:cNvSpPr txBox="1"/>
          <p:nvPr/>
        </p:nvSpPr>
        <p:spPr>
          <a:xfrm>
            <a:off x="2731925" y="1618075"/>
            <a:ext cx="5582700" cy="322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Поглиблювати знання з архітектури комп’ютерів, ОС, мереж і алгоритмів.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Регулярно робити власні практичні проєкти.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Працювати з low-level мовами (C, C++, Rust).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Вивчати Linux та принципи роботи систем “під капотом”.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Освоювати суміжні напрями (кібербезпека, embedded, DevOps, AI).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Покращувати технічну англійську.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Розвивати системне та інженерне мислення.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Працювати над комунікацією та командною роботою.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Вчитися оптимізувати та масштабувати рішення.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Постійно аналізувати нові технології та тренди.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52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●"/>
            </a:pPr>
            <a:r>
              <a:rPr b="0" i="0" lang="uk" sz="10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Щоб ваші серця й плати нарешті забилися в унісон, навчіться підбирати правильні метафори до кожної «залізної» душі та не допускайте пунктуаційних помилок у стосунках із процесором. Нехай цього Валентина ваші почуття будуть без дефісів, а контакти — лише теплими й без жодної іскри непорозуміння.</a:t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101600" rtl="0" algn="l">
              <a:lnSpc>
                <a:spcPct val="142857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12"/>
          <p:cNvSpPr txBox="1"/>
          <p:nvPr/>
        </p:nvSpPr>
        <p:spPr>
          <a:xfrm>
            <a:off x="709700" y="628600"/>
            <a:ext cx="8206500" cy="6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uk" sz="1600" u="none" cap="none" strike="noStrike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Як, на Вашу думку, представникам спеціальності "Комп'ютерна інженерія» стати ще кращими?</a:t>
            </a:r>
            <a:endParaRPr b="0" i="1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701" y="1693147"/>
            <a:ext cx="2056040" cy="3063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79000">
              <a:srgbClr val="FAE6E6"/>
            </a:gs>
            <a:gs pos="100000">
              <a:srgbClr val="F4CCCC"/>
            </a:gs>
          </a:gsLst>
          <a:lin ang="2700006" scaled="0"/>
        </a:gra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3" title="1 - Віталій Петров.jfif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3" title="9af77fab-1322-4054-b3a2-5d4db17801db - Максим Намінов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3500" y="152400"/>
            <a:ext cx="32258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 title="50F45709-566E-44A0-86D0-8D52B8BFBF92 - Марія Тімошина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60700" y="304800"/>
            <a:ext cx="3043899" cy="456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 title="5226627483434685758 - Олександр Гуня.jp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4299" y="585663"/>
            <a:ext cx="2666251" cy="397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3" title="copilot_image_1771052068860 - Артем Гаркушка.jpe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51625" y="947500"/>
            <a:ext cx="2406899" cy="361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 title="IMG_1761 - Володимир Хрупало.jpe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36078" y="1773525"/>
            <a:ext cx="3715551" cy="283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 title="IMG_4526 - Вікторія Горелік.JP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222050" y="152400"/>
            <a:ext cx="4147251" cy="414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3" title="kompyuterna-inzheneriya - Олег Коцюба.jp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2400" y="1603275"/>
            <a:ext cx="7143750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3" title="Без імені - Богдан Поперечний.jpg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653750" y="152400"/>
            <a:ext cx="3715549" cy="354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3" title="програміст - Марія Качаленко.png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72950" y="204826"/>
            <a:ext cx="3089249" cy="463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531319" y="250725"/>
            <a:ext cx="3766876" cy="376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90501" y="172878"/>
            <a:ext cx="3017474" cy="301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691352" y="1527494"/>
            <a:ext cx="2335300" cy="3113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іаграма відповідей у Формах. Назва запитання: В якому віці відбулося перше побачення сам на сам з комп'ютером?. Кількість відповідей: 25 відповідей." id="61" name="Google Shape;61;p2" title="В якому віці відбулося перше побачення сам на сам з комп'ютером?"/>
          <p:cNvPicPr preferRelativeResize="0"/>
          <p:nvPr/>
        </p:nvPicPr>
        <p:blipFill rotWithShape="1">
          <a:blip r:embed="rId3">
            <a:alphaModFix/>
          </a:blip>
          <a:srcRect b="0" l="0" r="25920" t="0"/>
          <a:stretch/>
        </p:blipFill>
        <p:spPr>
          <a:xfrm>
            <a:off x="717800" y="442325"/>
            <a:ext cx="7495598" cy="4258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79000">
              <a:srgbClr val="FAE6E6"/>
            </a:gs>
            <a:gs pos="100000">
              <a:srgbClr val="F4CCCC"/>
            </a:gs>
          </a:gsLst>
          <a:lin ang="2700006" scaled="0"/>
        </a:gra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67" name="Google Shape;67;p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Діаграма відповідей у Формах. Назва запитання: Чи відповів комп'ютер Вам взаємністю? (чи вдалося відразу опанувати його можливості). Кількість відповідей: 25 відповідей." id="68" name="Google Shape;68;p3" title="Чи відповів комп'ютер Вам взаємністю? (чи вдалося відразу опанувати його можливості)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7402"/>
            <a:ext cx="9144003" cy="3848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79000">
              <a:srgbClr val="FAE6E6"/>
            </a:gs>
            <a:gs pos="100000">
              <a:srgbClr val="F4CCCC"/>
            </a:gs>
          </a:gsLst>
          <a:lin ang="2700006" scaled="0"/>
        </a:gra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іаграма відповідей у Формах. Назва запитання: Які засоби інформаційної безпеки Ви використовуєте в соцмережах?. Кількість відповідей: 25 відповідей." id="73" name="Google Shape;73;p4" title="Які засоби інформаційної безпеки Ви використовуєте в соцмережах?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8839204" cy="420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79000">
              <a:srgbClr val="FAE6E6"/>
            </a:gs>
            <a:gs pos="100000">
              <a:srgbClr val="F4CCCC"/>
            </a:gs>
          </a:gsLst>
          <a:lin ang="2700006" scaled="0"/>
        </a:gra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іаграма відповідей у Формах. Назва запитання: Які  соціальні мережі Ви  використовуєте для нових знайомств?. Кількість відповідей: 25 відповідей." id="78" name="Google Shape;78;p5" title="Які  соціальні мережі Ви  використовуєте для нових знайомств?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8839204" cy="420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79000">
              <a:srgbClr val="FAE6E6"/>
            </a:gs>
            <a:gs pos="100000">
              <a:srgbClr val="F4CCCC"/>
            </a:gs>
          </a:gsLst>
          <a:lin ang="2700006" scaled="0"/>
        </a:gra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іаграма відповідей у Формах. Назва запитання: Хто встановлює операційну систему на Вашому комп'ютері?. Кількість відповідей: 25 відповідей." id="83" name="Google Shape;83;p6" title="Хто встановлює операційну систему на Вашому комп'ютері?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350" y="787750"/>
            <a:ext cx="8839204" cy="3720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79000">
              <a:srgbClr val="FAE6E6"/>
            </a:gs>
            <a:gs pos="100000">
              <a:srgbClr val="F4CCCC"/>
            </a:gs>
          </a:gsLst>
          <a:lin ang="2700006" scaled="0"/>
        </a:gra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іаграма відповідей у Формах. Назва запитання: Чи використовуєте засоби штучного інтелекту для підготовки до занять?. Кількість відповідей: 25 відповідей." id="88" name="Google Shape;88;p7" title="Чи використовуєте засоби штучного інтелекту для підготовки до занять?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00" y="787750"/>
            <a:ext cx="8839204" cy="3720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79000">
              <a:srgbClr val="FAE6E6"/>
            </a:gs>
            <a:gs pos="100000">
              <a:srgbClr val="F4CCCC"/>
            </a:gs>
          </a:gsLst>
          <a:lin ang="2700006" scaled="0"/>
        </a:gra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іаграма відповідей у Формах. Назва запитання: Що найбільше приваблює Вас в комп'ютерниках / компʼютерницях?. Кількість відповідей: 25 відповідей." id="93" name="Google Shape;93;p8" title="Що найбільше приваблює Вас в комп'ютерниках / компʼютерницях?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8839204" cy="420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79000">
              <a:srgbClr val="FAE6E6"/>
            </a:gs>
            <a:gs pos="100000">
              <a:srgbClr val="F4CCCC"/>
            </a:gs>
          </a:gsLst>
          <a:lin ang="2700006" scaled="0"/>
        </a:gra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82138"/>
            <a:ext cx="914400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9"/>
          <p:cNvSpPr txBox="1"/>
          <p:nvPr/>
        </p:nvSpPr>
        <p:spPr>
          <a:xfrm>
            <a:off x="554225" y="162225"/>
            <a:ext cx="8206500" cy="6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uk" sz="1600" u="none" cap="none" strike="noStrike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Як, на Вашу думку, представникам спеціальності "Комп'ютерна інженерія» стати ще кращими?</a:t>
            </a:r>
            <a:endParaRPr b="0" i="1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9"/>
          <p:cNvSpPr txBox="1"/>
          <p:nvPr/>
        </p:nvSpPr>
        <p:spPr>
          <a:xfrm>
            <a:off x="211015" y="1054993"/>
            <a:ext cx="8355205" cy="30698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7975" lvl="0" marL="457200" marR="101600" rtl="0" algn="l">
              <a:lnSpc>
                <a:spcPct val="142857"/>
              </a:lnSpc>
              <a:spcBef>
                <a:spcPts val="300"/>
              </a:spcBef>
              <a:spcAft>
                <a:spcPts val="0"/>
              </a:spcAft>
              <a:buClr>
                <a:srgbClr val="1F1F1F"/>
              </a:buClr>
              <a:buSzPts val="1250"/>
              <a:buFont typeface="Roboto"/>
              <a:buChar char="●"/>
            </a:pPr>
            <a:r>
              <a:rPr b="0" i="0" lang="uk" sz="12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Постійно прокачувати технічну базу</a:t>
            </a:r>
            <a:endParaRPr b="0" i="0" sz="12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79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250"/>
              <a:buFont typeface="Roboto"/>
              <a:buChar char="●"/>
            </a:pPr>
            <a:r>
              <a:rPr b="0" i="0" lang="uk" sz="12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Наш сигнал сильний, а почуття без помилок і перенавантажень</a:t>
            </a:r>
            <a:endParaRPr b="0" i="0" sz="12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79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250"/>
              <a:buFont typeface="Roboto"/>
              <a:buChar char="●"/>
            </a:pPr>
            <a:r>
              <a:rPr b="0" i="0" lang="uk" sz="12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Треба навчитися встановлювати ОС особисто,правильно підбирати комплектуючі якщо хочеться зібрати новий ПК,знати як користуватися ШІ але насамперед треба знати самому речі які які потрібні для ставання Комп'ютерним інженером.</a:t>
            </a:r>
            <a:endParaRPr b="0" i="0" sz="12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79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250"/>
              <a:buFont typeface="Roboto"/>
              <a:buChar char="●"/>
            </a:pPr>
            <a:r>
              <a:rPr b="0" i="0" lang="uk" sz="12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Головне щоб було спокійне і мирне небо. А решту ми досягнемо.</a:t>
            </a:r>
            <a:endParaRPr b="0" i="0" sz="12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79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250"/>
              <a:buFont typeface="Roboto"/>
              <a:buChar char="●"/>
            </a:pPr>
            <a:r>
              <a:rPr b="0" i="0" lang="uk" sz="12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Дякую</a:t>
            </a:r>
            <a:endParaRPr b="0" i="0" sz="12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79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250"/>
              <a:buFont typeface="Roboto"/>
              <a:buChar char="●"/>
            </a:pPr>
            <a:r>
              <a:rPr b="0" i="0" lang="uk" sz="12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Вчитись</a:t>
            </a:r>
            <a:endParaRPr b="0" i="0" sz="12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79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250"/>
              <a:buFont typeface="Roboto"/>
              <a:buChar char="●"/>
            </a:pPr>
            <a:r>
              <a:rPr b="0" i="0" lang="uk" sz="12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Твої слова апгрейднули мій настрій</a:t>
            </a:r>
            <a:endParaRPr b="0" i="0" sz="12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7975" lvl="0" marL="4572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250"/>
              <a:buFont typeface="Roboto"/>
              <a:buChar char="●"/>
            </a:pPr>
            <a:r>
              <a:rPr b="0" i="0" lang="uk" sz="1250" u="none" cap="none" strike="noStrike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Думаю, щоб стати кращими, комп’ютерникам потрібно більше практикуватися, не боятися складних завдань і постійно вчитися новому.</a:t>
            </a:r>
            <a:endParaRPr b="0" i="0" sz="1250" u="none" cap="none" strike="noStrike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Valeriy Olyanin</dc:creator>
</cp:coreProperties>
</file>